
<file path=[Content_Types].xml><?xml version="1.0" encoding="utf-8"?>
<Types xmlns="http://schemas.openxmlformats.org/package/2006/content-types">
  <Default Extension="fntdata" ContentType="application/x-fontdata"/>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10058400" cx="7772400"/>
  <p:notesSz cx="6858000" cy="9144000"/>
  <p:embeddedFontLst>
    <p:embeddedFont>
      <p:font typeface="Poppins"/>
      <p:regular r:id="rId9"/>
      <p:bold r:id="rId10"/>
      <p:italic r:id="rId11"/>
      <p:boldItalic r:id="rId12"/>
    </p:embeddedFont>
    <p:embeddedFont>
      <p:font typeface="Poppins SemiBold"/>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DyJWe7GtE3WuUh1deZ4RWxzI/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font" Target="fonts/PoppinsSemiBold-regular.fntdata"/><Relationship Id="rId8" Type="http://schemas.openxmlformats.org/officeDocument/2006/relationships/slide" Target="slides/slide4.xml"/><Relationship Id="rId18" Type="http://schemas.openxmlformats.org/officeDocument/2006/relationships/customXml" Target="../customXml/item1.xml"/><Relationship Id="rId3" Type="http://schemas.openxmlformats.org/officeDocument/2006/relationships/slideMaster" Target="slideMasters/slideMaster1.xml"/><Relationship Id="rId12" Type="http://schemas.openxmlformats.org/officeDocument/2006/relationships/font" Target="fonts/Poppins-boldItalic.fntdata"/><Relationship Id="rId17" Type="http://customschemas.google.com/relationships/presentationmetadata" Target="meta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font" Target="fonts/PoppinsSemiBold-boldItalic.fntdata"/><Relationship Id="rId20" Type="http://schemas.openxmlformats.org/officeDocument/2006/relationships/customXml" Target="../customXml/item3.xml"/><Relationship Id="rId11" Type="http://schemas.openxmlformats.org/officeDocument/2006/relationships/font" Target="fonts/Poppins-italic.fntdata"/><Relationship Id="rId1" Type="http://schemas.openxmlformats.org/officeDocument/2006/relationships/theme" Target="theme/theme2.xml"/><Relationship Id="rId6" Type="http://schemas.openxmlformats.org/officeDocument/2006/relationships/slide" Target="slides/slide2.xml"/><Relationship Id="rId15" Type="http://schemas.openxmlformats.org/officeDocument/2006/relationships/font" Target="fonts/PoppinsSemiBold-italic.fntdata"/><Relationship Id="rId5" Type="http://schemas.openxmlformats.org/officeDocument/2006/relationships/slide" Target="slides/slide1.xml"/><Relationship Id="rId10" Type="http://schemas.openxmlformats.org/officeDocument/2006/relationships/font" Target="fonts/Poppins-bold.fntdata"/><Relationship Id="rId19"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font" Target="fonts/Poppins-regular.fntdata"/><Relationship Id="rId14" Type="http://schemas.openxmlformats.org/officeDocument/2006/relationships/font" Target="fonts/Poppins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8:notes"/>
          <p:cNvSpPr/>
          <p:nvPr>
            <p:ph idx="2" type="sldImg"/>
          </p:nvPr>
        </p:nvSpPr>
        <p:spPr>
          <a:xfrm>
            <a:off x="2103438" y="685800"/>
            <a:ext cx="265112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notes"/>
          <p:cNvSpPr/>
          <p:nvPr>
            <p:ph idx="2" type="sldImg"/>
          </p:nvPr>
        </p:nvSpPr>
        <p:spPr>
          <a:xfrm>
            <a:off x="2103438" y="685800"/>
            <a:ext cx="265112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df420f9f3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8df420f9f3_0_0:notes"/>
          <p:cNvSpPr/>
          <p:nvPr>
            <p:ph idx="2" type="sldImg"/>
          </p:nvPr>
        </p:nvSpPr>
        <p:spPr>
          <a:xfrm>
            <a:off x="2103438" y="685800"/>
            <a:ext cx="26511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df420f9f3_0_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8df420f9f3_0_69:notes"/>
          <p:cNvSpPr/>
          <p:nvPr>
            <p:ph idx="2" type="sldImg"/>
          </p:nvPr>
        </p:nvSpPr>
        <p:spPr>
          <a:xfrm>
            <a:off x="2103438" y="685800"/>
            <a:ext cx="26511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itle">
  <p:cSld name="TITLE">
    <p:spTree>
      <p:nvGrpSpPr>
        <p:cNvPr id="6" name="Shape 6"/>
        <p:cNvGrpSpPr/>
        <p:nvPr/>
      </p:nvGrpSpPr>
      <p:grpSpPr>
        <a:xfrm>
          <a:off x="0" y="0"/>
          <a:ext cx="0" cy="0"/>
          <a:chOff x="0" y="0"/>
          <a:chExt cx="0" cy="0"/>
        </a:xfrm>
      </p:grpSpPr>
      <p:sp>
        <p:nvSpPr>
          <p:cNvPr id="7" name="Google Shape;7;p3"/>
          <p:cNvSpPr/>
          <p:nvPr>
            <p:ph idx="2" type="pic"/>
          </p:nvPr>
        </p:nvSpPr>
        <p:spPr>
          <a:xfrm>
            <a:off x="5715000" y="2036104"/>
            <a:ext cx="1447800" cy="2405904"/>
          </a:xfrm>
          <a:prstGeom prst="rect">
            <a:avLst/>
          </a:prstGeom>
          <a:noFill/>
          <a:ln>
            <a:noFill/>
          </a:ln>
        </p:spPr>
      </p:sp>
      <p:sp>
        <p:nvSpPr>
          <p:cNvPr id="8" name="Google Shape;8;p3"/>
          <p:cNvSpPr txBox="1"/>
          <p:nvPr>
            <p:ph idx="12" type="sldNum"/>
          </p:nvPr>
        </p:nvSpPr>
        <p:spPr>
          <a:xfrm>
            <a:off x="5303248" y="9322644"/>
            <a:ext cx="266974" cy="259223"/>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howMasterSp="0" type="tx">
  <p:cSld name="TITLE_AND_BODY">
    <p:spTree>
      <p:nvGrpSpPr>
        <p:cNvPr id="9" name="Shape 9"/>
        <p:cNvGrpSpPr/>
        <p:nvPr/>
      </p:nvGrpSpPr>
      <p:grpSpPr>
        <a:xfrm>
          <a:off x="0" y="0"/>
          <a:ext cx="0" cy="0"/>
          <a:chOff x="0" y="0"/>
          <a:chExt cx="0" cy="0"/>
        </a:xfrm>
      </p:grpSpPr>
      <p:sp>
        <p:nvSpPr>
          <p:cNvPr id="10" name="Google Shape;10;p4"/>
          <p:cNvSpPr/>
          <p:nvPr/>
        </p:nvSpPr>
        <p:spPr>
          <a:xfrm>
            <a:off x="0" y="-3"/>
            <a:ext cx="7772400" cy="4919478"/>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4"/>
          <p:cNvSpPr/>
          <p:nvPr/>
        </p:nvSpPr>
        <p:spPr>
          <a:xfrm>
            <a:off x="5711442" y="-3"/>
            <a:ext cx="2060958" cy="4143768"/>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4"/>
          <p:cNvSpPr/>
          <p:nvPr/>
        </p:nvSpPr>
        <p:spPr>
          <a:xfrm>
            <a:off x="5820917" y="1419436"/>
            <a:ext cx="1951483" cy="4109803"/>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 name="Google Shape;13;p4"/>
          <p:cNvSpPr/>
          <p:nvPr/>
        </p:nvSpPr>
        <p:spPr>
          <a:xfrm>
            <a:off x="4938824" y="1860149"/>
            <a:ext cx="2833579" cy="3398827"/>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 name="Google Shape;14;p4"/>
          <p:cNvSpPr/>
          <p:nvPr/>
        </p:nvSpPr>
        <p:spPr>
          <a:xfrm>
            <a:off x="5347067" y="1536606"/>
            <a:ext cx="2425334" cy="412623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 name="Google Shape;15;p4"/>
          <p:cNvSpPr txBox="1"/>
          <p:nvPr>
            <p:ph type="title"/>
          </p:nvPr>
        </p:nvSpPr>
        <p:spPr>
          <a:xfrm>
            <a:off x="582930" y="3118104"/>
            <a:ext cx="6606541" cy="2112267"/>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6" name="Google Shape;16;p4"/>
          <p:cNvSpPr txBox="1"/>
          <p:nvPr>
            <p:ph idx="1" type="body"/>
          </p:nvPr>
        </p:nvSpPr>
        <p:spPr>
          <a:xfrm>
            <a:off x="1165860" y="5632703"/>
            <a:ext cx="5440680" cy="2514603"/>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4"/>
          <p:cNvSpPr txBox="1"/>
          <p:nvPr>
            <p:ph idx="12" type="sldNum"/>
          </p:nvPr>
        </p:nvSpPr>
        <p:spPr>
          <a:xfrm>
            <a:off x="7116807" y="9354311"/>
            <a:ext cx="266974" cy="259222"/>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8" name="Shape 18"/>
        <p:cNvGrpSpPr/>
        <p:nvPr/>
      </p:nvGrpSpPr>
      <p:grpSpPr>
        <a:xfrm>
          <a:off x="0" y="0"/>
          <a:ext cx="0" cy="0"/>
          <a:chOff x="0" y="0"/>
          <a:chExt cx="0" cy="0"/>
        </a:xfrm>
      </p:grpSpPr>
      <p:sp>
        <p:nvSpPr>
          <p:cNvPr id="19" name="Google Shape;19;p5"/>
          <p:cNvSpPr/>
          <p:nvPr/>
        </p:nvSpPr>
        <p:spPr>
          <a:xfrm>
            <a:off x="0" y="-3"/>
            <a:ext cx="7772400" cy="4919478"/>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 name="Google Shape;20;p5"/>
          <p:cNvSpPr/>
          <p:nvPr/>
        </p:nvSpPr>
        <p:spPr>
          <a:xfrm>
            <a:off x="5711442" y="-3"/>
            <a:ext cx="2060958" cy="4143768"/>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 name="Google Shape;21;p5"/>
          <p:cNvSpPr/>
          <p:nvPr/>
        </p:nvSpPr>
        <p:spPr>
          <a:xfrm>
            <a:off x="5820917" y="1419436"/>
            <a:ext cx="1951483" cy="4109803"/>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 name="Google Shape;22;p5"/>
          <p:cNvSpPr/>
          <p:nvPr/>
        </p:nvSpPr>
        <p:spPr>
          <a:xfrm>
            <a:off x="4938824" y="1860149"/>
            <a:ext cx="2833579" cy="3398827"/>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 name="Google Shape;23;p5"/>
          <p:cNvSpPr/>
          <p:nvPr/>
        </p:nvSpPr>
        <p:spPr>
          <a:xfrm>
            <a:off x="5347067" y="1536606"/>
            <a:ext cx="2425334" cy="412623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 name="Google Shape;24;p5"/>
          <p:cNvSpPr txBox="1"/>
          <p:nvPr>
            <p:ph type="title"/>
          </p:nvPr>
        </p:nvSpPr>
        <p:spPr>
          <a:xfrm>
            <a:off x="673100" y="583183"/>
            <a:ext cx="6426200" cy="747395"/>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5" name="Google Shape;25;p5"/>
          <p:cNvSpPr txBox="1"/>
          <p:nvPr>
            <p:ph idx="1" type="body"/>
          </p:nvPr>
        </p:nvSpPr>
        <p:spPr>
          <a:xfrm>
            <a:off x="388620" y="2313432"/>
            <a:ext cx="3380996" cy="6638544"/>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5"/>
          <p:cNvSpPr txBox="1"/>
          <p:nvPr>
            <p:ph idx="2" type="body"/>
          </p:nvPr>
        </p:nvSpPr>
        <p:spPr>
          <a:xfrm>
            <a:off x="4002785" y="2313432"/>
            <a:ext cx="3380997" cy="6638543"/>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5"/>
          <p:cNvSpPr txBox="1"/>
          <p:nvPr>
            <p:ph idx="12" type="sldNum"/>
          </p:nvPr>
        </p:nvSpPr>
        <p:spPr>
          <a:xfrm>
            <a:off x="7116807" y="9354311"/>
            <a:ext cx="266974" cy="259222"/>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28" name="Shape 28"/>
        <p:cNvGrpSpPr/>
        <p:nvPr/>
      </p:nvGrpSpPr>
      <p:grpSpPr>
        <a:xfrm>
          <a:off x="0" y="0"/>
          <a:ext cx="0" cy="0"/>
          <a:chOff x="0" y="0"/>
          <a:chExt cx="0" cy="0"/>
        </a:xfrm>
      </p:grpSpPr>
      <p:sp>
        <p:nvSpPr>
          <p:cNvPr id="29" name="Google Shape;29;p6"/>
          <p:cNvSpPr/>
          <p:nvPr/>
        </p:nvSpPr>
        <p:spPr>
          <a:xfrm>
            <a:off x="0" y="-3"/>
            <a:ext cx="7772400" cy="4919478"/>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 name="Google Shape;30;p6"/>
          <p:cNvSpPr/>
          <p:nvPr/>
        </p:nvSpPr>
        <p:spPr>
          <a:xfrm>
            <a:off x="5711442" y="-3"/>
            <a:ext cx="2060958" cy="4143768"/>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 name="Google Shape;31;p6"/>
          <p:cNvSpPr/>
          <p:nvPr/>
        </p:nvSpPr>
        <p:spPr>
          <a:xfrm>
            <a:off x="5820917" y="1419436"/>
            <a:ext cx="1951483" cy="4109803"/>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 name="Google Shape;32;p6"/>
          <p:cNvSpPr/>
          <p:nvPr/>
        </p:nvSpPr>
        <p:spPr>
          <a:xfrm>
            <a:off x="4938824" y="1860149"/>
            <a:ext cx="2833579" cy="3398827"/>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 name="Google Shape;33;p6"/>
          <p:cNvSpPr/>
          <p:nvPr/>
        </p:nvSpPr>
        <p:spPr>
          <a:xfrm>
            <a:off x="5347067" y="1536606"/>
            <a:ext cx="2425334" cy="412623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673100" y="583183"/>
            <a:ext cx="6426200" cy="747395"/>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14000B"/>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5" name="Google Shape;35;p6"/>
          <p:cNvSpPr txBox="1"/>
          <p:nvPr>
            <p:ph idx="12" type="sldNum"/>
          </p:nvPr>
        </p:nvSpPr>
        <p:spPr>
          <a:xfrm>
            <a:off x="7116807" y="9354311"/>
            <a:ext cx="266974" cy="259222"/>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6" name="Shape 36"/>
        <p:cNvGrpSpPr/>
        <p:nvPr/>
      </p:nvGrpSpPr>
      <p:grpSpPr>
        <a:xfrm>
          <a:off x="0" y="0"/>
          <a:ext cx="0" cy="0"/>
          <a:chOff x="0" y="0"/>
          <a:chExt cx="0" cy="0"/>
        </a:xfrm>
      </p:grpSpPr>
      <p:sp>
        <p:nvSpPr>
          <p:cNvPr id="37" name="Google Shape;37;p7"/>
          <p:cNvSpPr/>
          <p:nvPr/>
        </p:nvSpPr>
        <p:spPr>
          <a:xfrm>
            <a:off x="0" y="-3"/>
            <a:ext cx="7772400" cy="4919478"/>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 name="Google Shape;38;p7"/>
          <p:cNvSpPr/>
          <p:nvPr/>
        </p:nvSpPr>
        <p:spPr>
          <a:xfrm>
            <a:off x="5711442" y="-3"/>
            <a:ext cx="2060958" cy="4143768"/>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 name="Google Shape;39;p7"/>
          <p:cNvSpPr/>
          <p:nvPr/>
        </p:nvSpPr>
        <p:spPr>
          <a:xfrm>
            <a:off x="5820917" y="1419436"/>
            <a:ext cx="1951483" cy="4109803"/>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 name="Google Shape;40;p7"/>
          <p:cNvSpPr/>
          <p:nvPr/>
        </p:nvSpPr>
        <p:spPr>
          <a:xfrm>
            <a:off x="4938824" y="1860149"/>
            <a:ext cx="2833579" cy="3398827"/>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 name="Google Shape;41;p7"/>
          <p:cNvSpPr/>
          <p:nvPr/>
        </p:nvSpPr>
        <p:spPr>
          <a:xfrm>
            <a:off x="5347067" y="1536606"/>
            <a:ext cx="2425334" cy="412623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 name="Google Shape;42;p7"/>
          <p:cNvSpPr txBox="1"/>
          <p:nvPr>
            <p:ph idx="12" type="sldNum"/>
          </p:nvPr>
        </p:nvSpPr>
        <p:spPr>
          <a:xfrm>
            <a:off x="7116807" y="9354311"/>
            <a:ext cx="266974" cy="259222"/>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9.png"/><Relationship Id="rId13" Type="http://schemas.openxmlformats.org/officeDocument/2006/relationships/image" Target="../media/image14.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5.png"/><Relationship Id="rId15" Type="http://schemas.openxmlformats.org/officeDocument/2006/relationships/image" Target="../media/image8.png"/><Relationship Id="rId14" Type="http://schemas.openxmlformats.org/officeDocument/2006/relationships/image" Target="../media/image25.png"/><Relationship Id="rId17" Type="http://schemas.openxmlformats.org/officeDocument/2006/relationships/image" Target="../media/image23.png"/><Relationship Id="rId16"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16.png"/><Relationship Id="rId18"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27.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37.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image" Target="../media/image3.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20.png"/><Relationship Id="rId8" Type="http://schemas.openxmlformats.org/officeDocument/2006/relationships/image" Target="../media/image31.png"/></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35.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p:nvPr/>
        </p:nvSpPr>
        <p:spPr>
          <a:xfrm>
            <a:off x="0" y="-3"/>
            <a:ext cx="7772400" cy="4919478"/>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 name="Google Shape;48;p8"/>
          <p:cNvSpPr/>
          <p:nvPr/>
        </p:nvSpPr>
        <p:spPr>
          <a:xfrm>
            <a:off x="5711442" y="-3"/>
            <a:ext cx="2060958" cy="4143768"/>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8"/>
          <p:cNvSpPr/>
          <p:nvPr/>
        </p:nvSpPr>
        <p:spPr>
          <a:xfrm>
            <a:off x="5820917" y="1419436"/>
            <a:ext cx="1951483" cy="4109803"/>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 name="Google Shape;50;p8"/>
          <p:cNvSpPr/>
          <p:nvPr/>
        </p:nvSpPr>
        <p:spPr>
          <a:xfrm>
            <a:off x="4938824" y="1860149"/>
            <a:ext cx="2833579" cy="3398827"/>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 name="Google Shape;51;p8"/>
          <p:cNvSpPr txBox="1"/>
          <p:nvPr/>
        </p:nvSpPr>
        <p:spPr>
          <a:xfrm>
            <a:off x="673097" y="1548598"/>
            <a:ext cx="4081500" cy="3081600"/>
          </a:xfrm>
          <a:prstGeom prst="rect">
            <a:avLst/>
          </a:prstGeom>
          <a:noFill/>
          <a:ln>
            <a:noFill/>
          </a:ln>
        </p:spPr>
        <p:txBody>
          <a:bodyPr anchorCtr="0" anchor="t" bIns="0" lIns="0" spcFirstLastPara="1" rIns="0" wrap="square" tIns="0">
            <a:spAutoFit/>
          </a:bodyPr>
          <a:lstStyle/>
          <a:p>
            <a:pPr indent="12700" lvl="0" marL="0" marR="175260" rtl="0" algn="l">
              <a:lnSpc>
                <a:spcPct val="130800"/>
              </a:lnSpc>
              <a:spcBef>
                <a:spcPts val="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HealthJoy is the virtual access point for all your healthcare navigation and employee benefits needs. We’re provided free by your employer to help you understand and make the most of your benefits. We connect you and your dependents with the right benefits at the right moment in your care journey, saving you time, money and frustration.</a:t>
            </a:r>
            <a:endParaRPr b="0" i="0" sz="1400" u="none" cap="none" strike="noStrike">
              <a:solidFill>
                <a:srgbClr val="000000"/>
              </a:solidFill>
              <a:latin typeface="Arial"/>
              <a:ea typeface="Arial"/>
              <a:cs typeface="Arial"/>
              <a:sym typeface="Arial"/>
            </a:endParaRPr>
          </a:p>
          <a:p>
            <a:pPr indent="12700" lvl="0" marL="0" marR="175260" rtl="0" algn="l">
              <a:lnSpc>
                <a:spcPct val="130800"/>
              </a:lnSpc>
              <a:spcBef>
                <a:spcPts val="0"/>
              </a:spcBef>
              <a:spcAft>
                <a:spcPts val="0"/>
              </a:spcAft>
              <a:buClr>
                <a:srgbClr val="444444"/>
              </a:buClr>
              <a:buSzPts val="1000"/>
              <a:buFont typeface="Poppins"/>
              <a:buNone/>
            </a:pPr>
            <a:r>
              <a:t/>
            </a:r>
            <a:endParaRPr b="0" i="0" sz="1000" u="none" cap="none" strike="noStrike">
              <a:solidFill>
                <a:srgbClr val="444444"/>
              </a:solidFill>
              <a:latin typeface="Poppins"/>
              <a:ea typeface="Poppins"/>
              <a:cs typeface="Poppins"/>
              <a:sym typeface="Poppins"/>
            </a:endParaRPr>
          </a:p>
          <a:p>
            <a:pPr indent="12700" lvl="0" marL="0" marR="0" rtl="0" algn="l">
              <a:lnSpc>
                <a:spcPct val="100000"/>
              </a:lnSpc>
              <a:spcBef>
                <a:spcPts val="0"/>
              </a:spcBef>
              <a:spcAft>
                <a:spcPts val="0"/>
              </a:spcAft>
              <a:buClr>
                <a:srgbClr val="682DB3"/>
              </a:buClr>
              <a:buSzPts val="1600"/>
              <a:buFont typeface="Poppins"/>
              <a:buNone/>
            </a:pPr>
            <a:r>
              <a:rPr b="1" i="0" lang="en-US" sz="1600" u="none" cap="none" strike="noStrike">
                <a:solidFill>
                  <a:srgbClr val="682DB3"/>
                </a:solidFill>
                <a:latin typeface="Poppins"/>
                <a:ea typeface="Poppins"/>
                <a:cs typeface="Poppins"/>
                <a:sym typeface="Poppins"/>
              </a:rPr>
              <a:t>Help For Your Healthcare Journey.</a:t>
            </a:r>
            <a:endParaRPr b="0" i="0" sz="1400" u="none" cap="none" strike="noStrike">
              <a:solidFill>
                <a:srgbClr val="000000"/>
              </a:solidFill>
              <a:latin typeface="Arial"/>
              <a:ea typeface="Arial"/>
              <a:cs typeface="Arial"/>
              <a:sym typeface="Arial"/>
            </a:endParaRPr>
          </a:p>
          <a:p>
            <a:pPr indent="12700" lvl="0" marL="0" marR="186689"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With 24/7 access to our dedicated healthcare concierge team and care navigation tools, you never have to walk alone. HealthJoy helps you locate in-network doctors, find extra savings on your prescriptions, and 24/7 access to our virtual AI-assistant, JOY. Our mobile app and dedicated member support team are always on hand to help make it easier to stay healthy and well.</a:t>
            </a:r>
            <a:endParaRPr b="0" i="0" sz="1400" u="none" cap="none" strike="noStrike">
              <a:solidFill>
                <a:srgbClr val="000000"/>
              </a:solidFill>
              <a:latin typeface="Arial"/>
              <a:ea typeface="Arial"/>
              <a:cs typeface="Arial"/>
              <a:sym typeface="Arial"/>
            </a:endParaRPr>
          </a:p>
        </p:txBody>
      </p:sp>
      <p:sp>
        <p:nvSpPr>
          <p:cNvPr id="52" name="Google Shape;52;p8"/>
          <p:cNvSpPr/>
          <p:nvPr/>
        </p:nvSpPr>
        <p:spPr>
          <a:xfrm>
            <a:off x="0" y="8757400"/>
            <a:ext cx="7772400" cy="1299867"/>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8"/>
          <p:cNvSpPr txBox="1"/>
          <p:nvPr/>
        </p:nvSpPr>
        <p:spPr>
          <a:xfrm>
            <a:off x="687825" y="9051175"/>
            <a:ext cx="3411600" cy="459300"/>
          </a:xfrm>
          <a:prstGeom prst="rect">
            <a:avLst/>
          </a:prstGeom>
          <a:noFill/>
          <a:ln>
            <a:noFill/>
          </a:ln>
        </p:spPr>
        <p:txBody>
          <a:bodyPr anchorCtr="0" anchor="t" bIns="0" lIns="0" spcFirstLastPara="1" rIns="0" wrap="square" tIns="0">
            <a:spAutoFit/>
          </a:bodyPr>
          <a:lstStyle/>
          <a:p>
            <a:pPr indent="12700" lvl="0" marL="0" marR="5080" rtl="0" algn="l">
              <a:lnSpc>
                <a:spcPct val="113100"/>
              </a:lnSpc>
              <a:spcBef>
                <a:spcPts val="0"/>
              </a:spcBef>
              <a:spcAft>
                <a:spcPts val="0"/>
              </a:spcAft>
              <a:buClr>
                <a:srgbClr val="444444"/>
              </a:buClr>
              <a:buSzPts val="1400"/>
              <a:buFont typeface="Poppins"/>
              <a:buNone/>
            </a:pPr>
            <a:r>
              <a:rPr b="1" i="0" lang="en-US" sz="1400" u="none" cap="none" strike="noStrike">
                <a:solidFill>
                  <a:srgbClr val="444444"/>
                </a:solidFill>
                <a:latin typeface="Poppins"/>
                <a:ea typeface="Poppins"/>
                <a:cs typeface="Poppins"/>
                <a:sym typeface="Poppins"/>
              </a:rPr>
              <a:t>Chat with us by logging into the  </a:t>
            </a:r>
            <a:r>
              <a:rPr b="1" i="0" lang="en-US" sz="1400" u="none" cap="none" strike="noStrike">
                <a:solidFill>
                  <a:srgbClr val="682DB3"/>
                </a:solidFill>
                <a:latin typeface="Poppins"/>
                <a:ea typeface="Poppins"/>
                <a:cs typeface="Poppins"/>
                <a:sym typeface="Poppins"/>
              </a:rPr>
              <a:t>HealthJoy </a:t>
            </a:r>
            <a:r>
              <a:rPr b="1" i="0" lang="en-US" sz="1400" u="none" cap="none" strike="noStrike">
                <a:solidFill>
                  <a:srgbClr val="444444"/>
                </a:solidFill>
                <a:latin typeface="Poppins"/>
                <a:ea typeface="Poppins"/>
                <a:cs typeface="Poppins"/>
                <a:sym typeface="Poppins"/>
              </a:rPr>
              <a:t>app or call (877) 500-3212.</a:t>
            </a:r>
            <a:endParaRPr b="1" i="0" sz="1400" u="none" cap="none" strike="noStrike">
              <a:solidFill>
                <a:srgbClr val="444444"/>
              </a:solidFill>
              <a:latin typeface="Poppins"/>
              <a:ea typeface="Poppins"/>
              <a:cs typeface="Poppins"/>
              <a:sym typeface="Poppins"/>
            </a:endParaRPr>
          </a:p>
        </p:txBody>
      </p:sp>
      <p:sp>
        <p:nvSpPr>
          <p:cNvPr id="54" name="Google Shape;54;p8"/>
          <p:cNvSpPr/>
          <p:nvPr/>
        </p:nvSpPr>
        <p:spPr>
          <a:xfrm>
            <a:off x="673100" y="319925"/>
            <a:ext cx="870900" cy="231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p8"/>
          <p:cNvSpPr/>
          <p:nvPr/>
        </p:nvSpPr>
        <p:spPr>
          <a:xfrm>
            <a:off x="6106685" y="9265708"/>
            <a:ext cx="1005902" cy="2979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 name="Google Shape;56;p8"/>
          <p:cNvSpPr/>
          <p:nvPr/>
        </p:nvSpPr>
        <p:spPr>
          <a:xfrm>
            <a:off x="4965057" y="9265708"/>
            <a:ext cx="1005903" cy="2979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 name="Google Shape;57;p8"/>
          <p:cNvSpPr txBox="1"/>
          <p:nvPr/>
        </p:nvSpPr>
        <p:spPr>
          <a:xfrm>
            <a:off x="673100" y="683850"/>
            <a:ext cx="4167300" cy="794100"/>
          </a:xfrm>
          <a:prstGeom prst="rect">
            <a:avLst/>
          </a:prstGeom>
          <a:noFill/>
          <a:ln>
            <a:noFill/>
          </a:ln>
        </p:spPr>
        <p:txBody>
          <a:bodyPr anchorCtr="0" anchor="t" bIns="0" lIns="0" spcFirstLastPara="1" rIns="0" wrap="square" tIns="0">
            <a:spAutoFit/>
          </a:bodyPr>
          <a:lstStyle/>
          <a:p>
            <a:pPr indent="12700" lvl="0" marL="0" marR="0" rtl="0" algn="l">
              <a:lnSpc>
                <a:spcPct val="115000"/>
              </a:lnSpc>
              <a:spcBef>
                <a:spcPts val="0"/>
              </a:spcBef>
              <a:spcAft>
                <a:spcPts val="0"/>
              </a:spcAft>
              <a:buClr>
                <a:srgbClr val="682DB3"/>
              </a:buClr>
              <a:buSzPts val="2400"/>
              <a:buFont typeface="Poppins"/>
              <a:buNone/>
            </a:pPr>
            <a:r>
              <a:rPr b="1" i="0" lang="en-US" sz="2400" u="none" cap="none" strike="noStrike">
                <a:solidFill>
                  <a:srgbClr val="682DB3"/>
                </a:solidFill>
                <a:latin typeface="Poppins"/>
                <a:ea typeface="Poppins"/>
                <a:cs typeface="Poppins"/>
                <a:sym typeface="Poppins"/>
                <a:extLst>
                  <a:ext uri="http://customooxmlschemas.google.com/">
                    <go:slidesCustomData xmlns:go="http://customooxmlschemas.google.com/" textRoundtripDataId="0"/>
                  </a:ext>
                </a:extLst>
              </a:rPr>
              <a:t>HealthJoy Makes it Easier </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
                </a:ext>
              </a:extLst>
            </a:endParaRPr>
          </a:p>
          <a:p>
            <a:pPr indent="12700" lvl="0" marL="0" marR="0" rtl="0" algn="l">
              <a:lnSpc>
                <a:spcPct val="115000"/>
              </a:lnSpc>
              <a:spcBef>
                <a:spcPts val="0"/>
              </a:spcBef>
              <a:spcAft>
                <a:spcPts val="0"/>
              </a:spcAft>
              <a:buClr>
                <a:srgbClr val="682DB3"/>
              </a:buClr>
              <a:buSzPts val="2400"/>
              <a:buFont typeface="Poppins"/>
              <a:buNone/>
            </a:pPr>
            <a:r>
              <a:rPr b="1" i="0" lang="en-US" sz="2400" u="none" cap="none" strike="noStrike">
                <a:solidFill>
                  <a:srgbClr val="682DB3"/>
                </a:solidFill>
                <a:latin typeface="Poppins"/>
                <a:ea typeface="Poppins"/>
                <a:cs typeface="Poppins"/>
                <a:sym typeface="Poppins"/>
                <a:extLst>
                  <a:ext uri="http://customooxmlschemas.google.com/">
                    <go:slidesCustomData xmlns:go="http://customooxmlschemas.google.com/" textRoundtripDataId="2"/>
                  </a:ext>
                </a:extLst>
              </a:rPr>
              <a:t>to be Healthy and Well.</a:t>
            </a:r>
            <a:endParaRPr b="0" i="0" sz="1400" u="none" cap="none" strike="noStrike">
              <a:solidFill>
                <a:srgbClr val="000000"/>
              </a:solidFill>
              <a:latin typeface="Arial"/>
              <a:ea typeface="Arial"/>
              <a:cs typeface="Arial"/>
              <a:sym typeface="Arial"/>
            </a:endParaRPr>
          </a:p>
        </p:txBody>
      </p:sp>
      <p:grpSp>
        <p:nvGrpSpPr>
          <p:cNvPr id="58" name="Google Shape;58;p8"/>
          <p:cNvGrpSpPr/>
          <p:nvPr/>
        </p:nvGrpSpPr>
        <p:grpSpPr>
          <a:xfrm>
            <a:off x="5149007" y="5946499"/>
            <a:ext cx="358739" cy="389636"/>
            <a:chOff x="-4" y="-1"/>
            <a:chExt cx="358739" cy="389636"/>
          </a:xfrm>
        </p:grpSpPr>
        <p:sp>
          <p:nvSpPr>
            <p:cNvPr id="59" name="Google Shape;59;p8"/>
            <p:cNvSpPr/>
            <p:nvPr/>
          </p:nvSpPr>
          <p:spPr>
            <a:xfrm>
              <a:off x="192831" y="180040"/>
              <a:ext cx="165904" cy="16590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60" name="Google Shape;60;p8"/>
            <p:cNvSpPr/>
            <p:nvPr/>
          </p:nvSpPr>
          <p:spPr>
            <a:xfrm>
              <a:off x="16099" y="180616"/>
              <a:ext cx="141004" cy="1020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61" name="Google Shape;61;p8"/>
            <p:cNvSpPr/>
            <p:nvPr/>
          </p:nvSpPr>
          <p:spPr>
            <a:xfrm>
              <a:off x="24412" y="-1"/>
              <a:ext cx="25927" cy="25937"/>
            </a:xfrm>
            <a:custGeom>
              <a:rect b="b" l="l" r="r" t="t"/>
              <a:pathLst>
                <a:path extrusionOk="0" h="21600" w="21600">
                  <a:moveTo>
                    <a:pt x="10796" y="0"/>
                  </a:moveTo>
                  <a:lnTo>
                    <a:pt x="6593" y="849"/>
                  </a:lnTo>
                  <a:lnTo>
                    <a:pt x="3161" y="3163"/>
                  </a:lnTo>
                  <a:lnTo>
                    <a:pt x="848" y="6597"/>
                  </a:lnTo>
                  <a:lnTo>
                    <a:pt x="0" y="10800"/>
                  </a:lnTo>
                  <a:lnTo>
                    <a:pt x="848" y="15003"/>
                  </a:lnTo>
                  <a:lnTo>
                    <a:pt x="3161" y="18436"/>
                  </a:lnTo>
                  <a:lnTo>
                    <a:pt x="6593" y="20751"/>
                  </a:lnTo>
                  <a:lnTo>
                    <a:pt x="10796" y="21600"/>
                  </a:lnTo>
                  <a:lnTo>
                    <a:pt x="15001" y="20751"/>
                  </a:lnTo>
                  <a:lnTo>
                    <a:pt x="18435" y="18436"/>
                  </a:lnTo>
                  <a:lnTo>
                    <a:pt x="20751" y="15003"/>
                  </a:lnTo>
                  <a:lnTo>
                    <a:pt x="21600" y="10800"/>
                  </a:lnTo>
                  <a:lnTo>
                    <a:pt x="20751" y="6597"/>
                  </a:lnTo>
                  <a:lnTo>
                    <a:pt x="18435" y="3163"/>
                  </a:lnTo>
                  <a:lnTo>
                    <a:pt x="15001" y="849"/>
                  </a:lnTo>
                  <a:lnTo>
                    <a:pt x="10796"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62" name="Google Shape;62;p8"/>
            <p:cNvGrpSpPr/>
            <p:nvPr/>
          </p:nvGrpSpPr>
          <p:grpSpPr>
            <a:xfrm>
              <a:off x="-4" y="9450"/>
              <a:ext cx="173044" cy="255925"/>
              <a:chOff x="-1" y="-2"/>
              <a:chExt cx="173042" cy="255924"/>
            </a:xfrm>
          </p:grpSpPr>
          <p:sp>
            <p:nvSpPr>
              <p:cNvPr id="63" name="Google Shape;63;p8"/>
              <p:cNvSpPr/>
              <p:nvPr/>
            </p:nvSpPr>
            <p:spPr>
              <a:xfrm>
                <a:off x="-1" y="0"/>
                <a:ext cx="119269" cy="255922"/>
              </a:xfrm>
              <a:custGeom>
                <a:rect b="b" l="l" r="r" t="t"/>
                <a:pathLst>
                  <a:path extrusionOk="0" h="21600" w="21600">
                    <a:moveTo>
                      <a:pt x="4424" y="0"/>
                    </a:moveTo>
                    <a:lnTo>
                      <a:pt x="31" y="2047"/>
                    </a:lnTo>
                    <a:lnTo>
                      <a:pt x="26" y="4700"/>
                    </a:lnTo>
                    <a:lnTo>
                      <a:pt x="0" y="14302"/>
                    </a:lnTo>
                    <a:lnTo>
                      <a:pt x="1062" y="16898"/>
                    </a:lnTo>
                    <a:lnTo>
                      <a:pt x="3471" y="19045"/>
                    </a:lnTo>
                    <a:lnTo>
                      <a:pt x="8092" y="20842"/>
                    </a:lnTo>
                    <a:lnTo>
                      <a:pt x="15645" y="21600"/>
                    </a:lnTo>
                    <a:lnTo>
                      <a:pt x="15694" y="21600"/>
                    </a:lnTo>
                    <a:lnTo>
                      <a:pt x="21600" y="21007"/>
                    </a:lnTo>
                    <a:lnTo>
                      <a:pt x="15670" y="21007"/>
                    </a:lnTo>
                    <a:lnTo>
                      <a:pt x="11538" y="20797"/>
                    </a:lnTo>
                    <a:lnTo>
                      <a:pt x="5251" y="19134"/>
                    </a:lnTo>
                    <a:lnTo>
                      <a:pt x="2065" y="16457"/>
                    </a:lnTo>
                    <a:lnTo>
                      <a:pt x="1272" y="14301"/>
                    </a:lnTo>
                    <a:lnTo>
                      <a:pt x="1303" y="2047"/>
                    </a:lnTo>
                    <a:lnTo>
                      <a:pt x="1746" y="1228"/>
                    </a:lnTo>
                    <a:lnTo>
                      <a:pt x="2744" y="794"/>
                    </a:lnTo>
                    <a:lnTo>
                      <a:pt x="3802" y="623"/>
                    </a:lnTo>
                    <a:lnTo>
                      <a:pt x="4424" y="593"/>
                    </a:lnTo>
                    <a:lnTo>
                      <a:pt x="4424"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64" name="Google Shape;64;p8"/>
              <p:cNvSpPr/>
              <p:nvPr/>
            </p:nvSpPr>
            <p:spPr>
              <a:xfrm>
                <a:off x="86522" y="-2"/>
                <a:ext cx="86519" cy="248903"/>
              </a:xfrm>
              <a:custGeom>
                <a:rect b="b" l="l" r="r" t="t"/>
                <a:pathLst>
                  <a:path extrusionOk="0" h="21600" w="21600">
                    <a:moveTo>
                      <a:pt x="15501" y="0"/>
                    </a:moveTo>
                    <a:lnTo>
                      <a:pt x="15501" y="609"/>
                    </a:lnTo>
                    <a:lnTo>
                      <a:pt x="16248" y="635"/>
                    </a:lnTo>
                    <a:lnTo>
                      <a:pt x="17718" y="802"/>
                    </a:lnTo>
                    <a:lnTo>
                      <a:pt x="19156" y="1247"/>
                    </a:lnTo>
                    <a:lnTo>
                      <a:pt x="19804" y="2105"/>
                    </a:lnTo>
                    <a:lnTo>
                      <a:pt x="19810" y="4833"/>
                    </a:lnTo>
                    <a:lnTo>
                      <a:pt x="19847" y="14705"/>
                    </a:lnTo>
                    <a:lnTo>
                      <a:pt x="18500" y="17251"/>
                    </a:lnTo>
                    <a:lnTo>
                      <a:pt x="15445" y="19251"/>
                    </a:lnTo>
                    <a:lnTo>
                      <a:pt x="9583" y="20907"/>
                    </a:lnTo>
                    <a:lnTo>
                      <a:pt x="0" y="21600"/>
                    </a:lnTo>
                    <a:lnTo>
                      <a:pt x="8175" y="21600"/>
                    </a:lnTo>
                    <a:lnTo>
                      <a:pt x="16816" y="19583"/>
                    </a:lnTo>
                    <a:lnTo>
                      <a:pt x="20136" y="17374"/>
                    </a:lnTo>
                    <a:lnTo>
                      <a:pt x="21600" y="14704"/>
                    </a:lnTo>
                    <a:lnTo>
                      <a:pt x="21557" y="2105"/>
                    </a:lnTo>
                    <a:lnTo>
                      <a:pt x="20905" y="1074"/>
                    </a:lnTo>
                    <a:lnTo>
                      <a:pt x="19315" y="428"/>
                    </a:lnTo>
                    <a:lnTo>
                      <a:pt x="17331" y="95"/>
                    </a:lnTo>
                    <a:lnTo>
                      <a:pt x="15501"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65" name="Google Shape;65;p8"/>
            <p:cNvSpPr/>
            <p:nvPr/>
          </p:nvSpPr>
          <p:spPr>
            <a:xfrm>
              <a:off x="122604" y="-1"/>
              <a:ext cx="25927" cy="25937"/>
            </a:xfrm>
            <a:custGeom>
              <a:rect b="b" l="l" r="r" t="t"/>
              <a:pathLst>
                <a:path extrusionOk="0" h="21600" w="21600">
                  <a:moveTo>
                    <a:pt x="10804" y="0"/>
                  </a:moveTo>
                  <a:lnTo>
                    <a:pt x="6596" y="849"/>
                  </a:lnTo>
                  <a:lnTo>
                    <a:pt x="3162" y="3163"/>
                  </a:lnTo>
                  <a:lnTo>
                    <a:pt x="848" y="6597"/>
                  </a:lnTo>
                  <a:lnTo>
                    <a:pt x="0" y="10800"/>
                  </a:lnTo>
                  <a:lnTo>
                    <a:pt x="848" y="15003"/>
                  </a:lnTo>
                  <a:lnTo>
                    <a:pt x="3162" y="18436"/>
                  </a:lnTo>
                  <a:lnTo>
                    <a:pt x="6596" y="20751"/>
                  </a:lnTo>
                  <a:lnTo>
                    <a:pt x="10804" y="21600"/>
                  </a:lnTo>
                  <a:lnTo>
                    <a:pt x="15007" y="20751"/>
                  </a:lnTo>
                  <a:lnTo>
                    <a:pt x="18439" y="18436"/>
                  </a:lnTo>
                  <a:lnTo>
                    <a:pt x="20752" y="15003"/>
                  </a:lnTo>
                  <a:lnTo>
                    <a:pt x="21600" y="10800"/>
                  </a:lnTo>
                  <a:lnTo>
                    <a:pt x="20752" y="6597"/>
                  </a:lnTo>
                  <a:lnTo>
                    <a:pt x="18439" y="3163"/>
                  </a:lnTo>
                  <a:lnTo>
                    <a:pt x="15007" y="849"/>
                  </a:lnTo>
                  <a:lnTo>
                    <a:pt x="10804"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66" name="Google Shape;66;p8"/>
            <p:cNvGrpSpPr/>
            <p:nvPr/>
          </p:nvGrpSpPr>
          <p:grpSpPr>
            <a:xfrm>
              <a:off x="83084" y="50898"/>
              <a:ext cx="169455" cy="338737"/>
              <a:chOff x="-2" y="-1"/>
              <a:chExt cx="169454" cy="338736"/>
            </a:xfrm>
          </p:grpSpPr>
          <p:sp>
            <p:nvSpPr>
              <p:cNvPr id="67" name="Google Shape;67;p8"/>
              <p:cNvSpPr/>
              <p:nvPr/>
            </p:nvSpPr>
            <p:spPr>
              <a:xfrm>
                <a:off x="-2" y="231674"/>
                <a:ext cx="91691" cy="107061"/>
              </a:xfrm>
              <a:custGeom>
                <a:rect b="b" l="l" r="r" t="t"/>
                <a:pathLst>
                  <a:path extrusionOk="0" h="21600" w="21600">
                    <a:moveTo>
                      <a:pt x="1654" y="0"/>
                    </a:moveTo>
                    <a:lnTo>
                      <a:pt x="0" y="0"/>
                    </a:lnTo>
                    <a:lnTo>
                      <a:pt x="0" y="8339"/>
                    </a:lnTo>
                    <a:lnTo>
                      <a:pt x="273" y="10467"/>
                    </a:lnTo>
                    <a:lnTo>
                      <a:pt x="2018" y="15019"/>
                    </a:lnTo>
                    <a:lnTo>
                      <a:pt x="6625" y="19547"/>
                    </a:lnTo>
                    <a:lnTo>
                      <a:pt x="15487" y="21600"/>
                    </a:lnTo>
                    <a:lnTo>
                      <a:pt x="21600" y="20183"/>
                    </a:lnTo>
                    <a:lnTo>
                      <a:pt x="15487" y="20183"/>
                    </a:lnTo>
                    <a:lnTo>
                      <a:pt x="7585" y="18400"/>
                    </a:lnTo>
                    <a:lnTo>
                      <a:pt x="3468" y="14440"/>
                    </a:lnTo>
                    <a:lnTo>
                      <a:pt x="1903" y="10391"/>
                    </a:lnTo>
                    <a:lnTo>
                      <a:pt x="1654" y="8339"/>
                    </a:lnTo>
                    <a:lnTo>
                      <a:pt x="1654"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68" name="Google Shape;68;p8"/>
              <p:cNvSpPr/>
              <p:nvPr/>
            </p:nvSpPr>
            <p:spPr>
              <a:xfrm>
                <a:off x="65735" y="-1"/>
                <a:ext cx="103717" cy="331715"/>
              </a:xfrm>
              <a:custGeom>
                <a:rect b="b" l="l" r="r" t="t"/>
                <a:pathLst>
                  <a:path extrusionOk="0" h="21600" w="21600">
                    <a:moveTo>
                      <a:pt x="21600" y="0"/>
                    </a:moveTo>
                    <a:lnTo>
                      <a:pt x="16227" y="454"/>
                    </a:lnTo>
                    <a:lnTo>
                      <a:pt x="12390" y="2460"/>
                    </a:lnTo>
                    <a:lnTo>
                      <a:pt x="12229" y="17777"/>
                    </a:lnTo>
                    <a:lnTo>
                      <a:pt x="12013" y="18439"/>
                    </a:lnTo>
                    <a:lnTo>
                      <a:pt x="10635" y="19747"/>
                    </a:lnTo>
                    <a:lnTo>
                      <a:pt x="6997" y="21024"/>
                    </a:lnTo>
                    <a:lnTo>
                      <a:pt x="0" y="21600"/>
                    </a:lnTo>
                    <a:lnTo>
                      <a:pt x="5405" y="21600"/>
                    </a:lnTo>
                    <a:lnTo>
                      <a:pt x="11908" y="19933"/>
                    </a:lnTo>
                    <a:lnTo>
                      <a:pt x="13691" y="17777"/>
                    </a:lnTo>
                    <a:lnTo>
                      <a:pt x="13691" y="2930"/>
                    </a:lnTo>
                    <a:lnTo>
                      <a:pt x="13832" y="2501"/>
                    </a:lnTo>
                    <a:lnTo>
                      <a:pt x="14724" y="1656"/>
                    </a:lnTo>
                    <a:lnTo>
                      <a:pt x="17077" y="829"/>
                    </a:lnTo>
                    <a:lnTo>
                      <a:pt x="21600" y="457"/>
                    </a:lnTo>
                    <a:lnTo>
                      <a:pt x="21600"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grpSp>
          <p:nvGrpSpPr>
            <p:cNvPr id="69" name="Google Shape;69;p8"/>
            <p:cNvGrpSpPr/>
            <p:nvPr/>
          </p:nvGrpSpPr>
          <p:grpSpPr>
            <a:xfrm>
              <a:off x="248910" y="30174"/>
              <a:ext cx="48511" cy="48511"/>
              <a:chOff x="-1" y="-1"/>
              <a:chExt cx="48510" cy="48510"/>
            </a:xfrm>
          </p:grpSpPr>
          <p:sp>
            <p:nvSpPr>
              <p:cNvPr id="70" name="Google Shape;70;p8"/>
              <p:cNvSpPr/>
              <p:nvPr/>
            </p:nvSpPr>
            <p:spPr>
              <a:xfrm>
                <a:off x="-1" y="-1"/>
                <a:ext cx="41265" cy="48510"/>
              </a:xfrm>
              <a:custGeom>
                <a:rect b="b" l="l" r="r" t="t"/>
                <a:pathLst>
                  <a:path extrusionOk="0" h="21600" w="21600">
                    <a:moveTo>
                      <a:pt x="12696" y="0"/>
                    </a:moveTo>
                    <a:lnTo>
                      <a:pt x="7759" y="850"/>
                    </a:lnTo>
                    <a:lnTo>
                      <a:pt x="3722" y="3166"/>
                    </a:lnTo>
                    <a:lnTo>
                      <a:pt x="999" y="6600"/>
                    </a:lnTo>
                    <a:lnTo>
                      <a:pt x="0" y="10800"/>
                    </a:lnTo>
                    <a:lnTo>
                      <a:pt x="999" y="15000"/>
                    </a:lnTo>
                    <a:lnTo>
                      <a:pt x="3722" y="18433"/>
                    </a:lnTo>
                    <a:lnTo>
                      <a:pt x="7759" y="20750"/>
                    </a:lnTo>
                    <a:lnTo>
                      <a:pt x="12696" y="21600"/>
                    </a:lnTo>
                    <a:lnTo>
                      <a:pt x="17633" y="20750"/>
                    </a:lnTo>
                    <a:lnTo>
                      <a:pt x="21600" y="18473"/>
                    </a:lnTo>
                    <a:lnTo>
                      <a:pt x="12696" y="18473"/>
                    </a:lnTo>
                    <a:lnTo>
                      <a:pt x="9188" y="17869"/>
                    </a:lnTo>
                    <a:lnTo>
                      <a:pt x="6321" y="16223"/>
                    </a:lnTo>
                    <a:lnTo>
                      <a:pt x="4385" y="13784"/>
                    </a:lnTo>
                    <a:lnTo>
                      <a:pt x="3675" y="10800"/>
                    </a:lnTo>
                    <a:lnTo>
                      <a:pt x="4385" y="7816"/>
                    </a:lnTo>
                    <a:lnTo>
                      <a:pt x="6321" y="5377"/>
                    </a:lnTo>
                    <a:lnTo>
                      <a:pt x="9188" y="3730"/>
                    </a:lnTo>
                    <a:lnTo>
                      <a:pt x="12696" y="3127"/>
                    </a:lnTo>
                    <a:lnTo>
                      <a:pt x="21600" y="3127"/>
                    </a:lnTo>
                    <a:lnTo>
                      <a:pt x="17633" y="850"/>
                    </a:lnTo>
                    <a:lnTo>
                      <a:pt x="12696"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71" name="Google Shape;71;p8"/>
              <p:cNvSpPr/>
              <p:nvPr/>
            </p:nvSpPr>
            <p:spPr>
              <a:xfrm>
                <a:off x="24251" y="7020"/>
                <a:ext cx="24258" cy="34468"/>
              </a:xfrm>
              <a:custGeom>
                <a:rect b="b" l="l" r="r" t="t"/>
                <a:pathLst>
                  <a:path extrusionOk="0" h="21600" w="21600">
                    <a:moveTo>
                      <a:pt x="15148" y="0"/>
                    </a:moveTo>
                    <a:lnTo>
                      <a:pt x="0" y="0"/>
                    </a:lnTo>
                    <a:lnTo>
                      <a:pt x="5967" y="850"/>
                    </a:lnTo>
                    <a:lnTo>
                      <a:pt x="10847" y="3167"/>
                    </a:lnTo>
                    <a:lnTo>
                      <a:pt x="14139" y="6600"/>
                    </a:lnTo>
                    <a:lnTo>
                      <a:pt x="15347" y="10800"/>
                    </a:lnTo>
                    <a:lnTo>
                      <a:pt x="14139" y="14999"/>
                    </a:lnTo>
                    <a:lnTo>
                      <a:pt x="10847" y="18433"/>
                    </a:lnTo>
                    <a:lnTo>
                      <a:pt x="5967" y="20750"/>
                    </a:lnTo>
                    <a:lnTo>
                      <a:pt x="0" y="21600"/>
                    </a:lnTo>
                    <a:lnTo>
                      <a:pt x="15148" y="21600"/>
                    </a:lnTo>
                    <a:lnTo>
                      <a:pt x="15267" y="21544"/>
                    </a:lnTo>
                    <a:lnTo>
                      <a:pt x="19900" y="16711"/>
                    </a:lnTo>
                    <a:lnTo>
                      <a:pt x="21600" y="10800"/>
                    </a:lnTo>
                    <a:lnTo>
                      <a:pt x="19900" y="4888"/>
                    </a:lnTo>
                    <a:lnTo>
                      <a:pt x="15267" y="56"/>
                    </a:lnTo>
                    <a:lnTo>
                      <a:pt x="15148"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72" name="Google Shape;72;p8"/>
            <p:cNvSpPr/>
            <p:nvPr/>
          </p:nvSpPr>
          <p:spPr>
            <a:xfrm>
              <a:off x="263436" y="44695"/>
              <a:ext cx="19444" cy="19452"/>
            </a:xfrm>
            <a:custGeom>
              <a:rect b="b" l="l" r="r" t="t"/>
              <a:pathLst>
                <a:path extrusionOk="0" h="21600" w="21600">
                  <a:moveTo>
                    <a:pt x="16765" y="0"/>
                  </a:moveTo>
                  <a:lnTo>
                    <a:pt x="4834" y="0"/>
                  </a:lnTo>
                  <a:lnTo>
                    <a:pt x="0" y="4832"/>
                  </a:lnTo>
                  <a:lnTo>
                    <a:pt x="0" y="16768"/>
                  </a:lnTo>
                  <a:lnTo>
                    <a:pt x="4834" y="21600"/>
                  </a:lnTo>
                  <a:lnTo>
                    <a:pt x="16765" y="21600"/>
                  </a:lnTo>
                  <a:lnTo>
                    <a:pt x="21600" y="16768"/>
                  </a:lnTo>
                  <a:lnTo>
                    <a:pt x="21600" y="4832"/>
                  </a:lnTo>
                  <a:lnTo>
                    <a:pt x="16765" y="0"/>
                  </a:lnTo>
                  <a:close/>
                </a:path>
              </a:pathLst>
            </a:cu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73" name="Google Shape;73;p8"/>
            <p:cNvSpPr/>
            <p:nvPr/>
          </p:nvSpPr>
          <p:spPr>
            <a:xfrm>
              <a:off x="234949" y="223874"/>
              <a:ext cx="81603" cy="7770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74" name="Google Shape;74;p8"/>
          <p:cNvSpPr/>
          <p:nvPr/>
        </p:nvSpPr>
        <p:spPr>
          <a:xfrm>
            <a:off x="2228885" y="5979181"/>
            <a:ext cx="414300" cy="3897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75" name="Google Shape;75;p8"/>
          <p:cNvGrpSpPr/>
          <p:nvPr/>
        </p:nvGrpSpPr>
        <p:grpSpPr>
          <a:xfrm>
            <a:off x="3162083" y="5949061"/>
            <a:ext cx="276560" cy="389297"/>
            <a:chOff x="-1" y="0"/>
            <a:chExt cx="276560" cy="389297"/>
          </a:xfrm>
        </p:grpSpPr>
        <p:sp>
          <p:nvSpPr>
            <p:cNvPr id="76" name="Google Shape;76;p8"/>
            <p:cNvSpPr/>
            <p:nvPr/>
          </p:nvSpPr>
          <p:spPr>
            <a:xfrm>
              <a:off x="37436" y="111562"/>
              <a:ext cx="211776" cy="277735"/>
            </a:xfrm>
            <a:custGeom>
              <a:rect b="b" l="l" r="r" t="t"/>
              <a:pathLst>
                <a:path extrusionOk="0" h="21600" w="21600">
                  <a:moveTo>
                    <a:pt x="16942" y="0"/>
                  </a:moveTo>
                  <a:lnTo>
                    <a:pt x="4658" y="0"/>
                  </a:lnTo>
                  <a:lnTo>
                    <a:pt x="2845" y="279"/>
                  </a:lnTo>
                  <a:lnTo>
                    <a:pt x="1364" y="1040"/>
                  </a:lnTo>
                  <a:lnTo>
                    <a:pt x="366" y="2169"/>
                  </a:lnTo>
                  <a:lnTo>
                    <a:pt x="0" y="3552"/>
                  </a:lnTo>
                  <a:lnTo>
                    <a:pt x="0" y="19138"/>
                  </a:lnTo>
                  <a:lnTo>
                    <a:pt x="254" y="20096"/>
                  </a:lnTo>
                  <a:lnTo>
                    <a:pt x="946" y="20879"/>
                  </a:lnTo>
                  <a:lnTo>
                    <a:pt x="1972" y="21407"/>
                  </a:lnTo>
                  <a:lnTo>
                    <a:pt x="3229" y="21600"/>
                  </a:lnTo>
                  <a:lnTo>
                    <a:pt x="18371" y="21600"/>
                  </a:lnTo>
                  <a:lnTo>
                    <a:pt x="19628" y="21407"/>
                  </a:lnTo>
                  <a:lnTo>
                    <a:pt x="20654" y="20879"/>
                  </a:lnTo>
                  <a:lnTo>
                    <a:pt x="21346" y="20096"/>
                  </a:lnTo>
                  <a:lnTo>
                    <a:pt x="21600" y="19138"/>
                  </a:lnTo>
                  <a:lnTo>
                    <a:pt x="21600" y="3552"/>
                  </a:lnTo>
                  <a:lnTo>
                    <a:pt x="21234" y="2169"/>
                  </a:lnTo>
                  <a:lnTo>
                    <a:pt x="20236" y="1040"/>
                  </a:lnTo>
                  <a:lnTo>
                    <a:pt x="18755" y="279"/>
                  </a:lnTo>
                  <a:lnTo>
                    <a:pt x="16942" y="0"/>
                  </a:lnTo>
                  <a:close/>
                </a:path>
              </a:pathLst>
            </a:cu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77" name="Google Shape;77;p8"/>
            <p:cNvSpPr/>
            <p:nvPr/>
          </p:nvSpPr>
          <p:spPr>
            <a:xfrm>
              <a:off x="50852" y="6189"/>
              <a:ext cx="163154" cy="10420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78" name="Google Shape;78;p8"/>
            <p:cNvSpPr/>
            <p:nvPr/>
          </p:nvSpPr>
          <p:spPr>
            <a:xfrm>
              <a:off x="26553" y="200600"/>
              <a:ext cx="107619" cy="98436"/>
            </a:xfrm>
            <a:prstGeom prst="rect">
              <a:avLst/>
            </a:pr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79" name="Google Shape;79;p8"/>
            <p:cNvSpPr/>
            <p:nvPr/>
          </p:nvSpPr>
          <p:spPr>
            <a:xfrm>
              <a:off x="26553" y="169352"/>
              <a:ext cx="107619" cy="31251"/>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0" name="Google Shape;80;p8"/>
            <p:cNvSpPr/>
            <p:nvPr/>
          </p:nvSpPr>
          <p:spPr>
            <a:xfrm>
              <a:off x="205104" y="223232"/>
              <a:ext cx="71455" cy="140526"/>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81" name="Google Shape;81;p8"/>
            <p:cNvGrpSpPr/>
            <p:nvPr/>
          </p:nvGrpSpPr>
          <p:grpSpPr>
            <a:xfrm>
              <a:off x="20357" y="104141"/>
              <a:ext cx="224156" cy="279715"/>
              <a:chOff x="-1" y="-2"/>
              <a:chExt cx="224155" cy="279714"/>
            </a:xfrm>
          </p:grpSpPr>
          <p:sp>
            <p:nvSpPr>
              <p:cNvPr id="82" name="Google Shape;82;p8"/>
              <p:cNvSpPr/>
              <p:nvPr/>
            </p:nvSpPr>
            <p:spPr>
              <a:xfrm>
                <a:off x="-1" y="-2"/>
                <a:ext cx="201325" cy="279714"/>
              </a:xfrm>
              <a:custGeom>
                <a:rect b="b" l="l" r="r" t="t"/>
                <a:pathLst>
                  <a:path extrusionOk="0" h="21600" w="21600">
                    <a:moveTo>
                      <a:pt x="17449" y="0"/>
                    </a:moveTo>
                    <a:lnTo>
                      <a:pt x="6601" y="0"/>
                    </a:lnTo>
                    <a:lnTo>
                      <a:pt x="4034" y="374"/>
                    </a:lnTo>
                    <a:lnTo>
                      <a:pt x="1936" y="1393"/>
                    </a:lnTo>
                    <a:lnTo>
                      <a:pt x="520" y="2904"/>
                    </a:lnTo>
                    <a:lnTo>
                      <a:pt x="0" y="4752"/>
                    </a:lnTo>
                    <a:lnTo>
                      <a:pt x="0" y="18241"/>
                    </a:lnTo>
                    <a:lnTo>
                      <a:pt x="367" y="19547"/>
                    </a:lnTo>
                    <a:lnTo>
                      <a:pt x="1368" y="20615"/>
                    </a:lnTo>
                    <a:lnTo>
                      <a:pt x="2852" y="21336"/>
                    </a:lnTo>
                    <a:lnTo>
                      <a:pt x="4666" y="21600"/>
                    </a:lnTo>
                    <a:lnTo>
                      <a:pt x="19383" y="21600"/>
                    </a:lnTo>
                    <a:lnTo>
                      <a:pt x="20402" y="21520"/>
                    </a:lnTo>
                    <a:lnTo>
                      <a:pt x="21358" y="21285"/>
                    </a:lnTo>
                    <a:lnTo>
                      <a:pt x="21600" y="21180"/>
                    </a:lnTo>
                    <a:lnTo>
                      <a:pt x="4666" y="21180"/>
                    </a:lnTo>
                    <a:lnTo>
                      <a:pt x="3079" y="20948"/>
                    </a:lnTo>
                    <a:lnTo>
                      <a:pt x="1781" y="20318"/>
                    </a:lnTo>
                    <a:lnTo>
                      <a:pt x="905" y="19384"/>
                    </a:lnTo>
                    <a:lnTo>
                      <a:pt x="584" y="18241"/>
                    </a:lnTo>
                    <a:lnTo>
                      <a:pt x="584" y="4752"/>
                    </a:lnTo>
                    <a:lnTo>
                      <a:pt x="1058" y="3067"/>
                    </a:lnTo>
                    <a:lnTo>
                      <a:pt x="2348" y="1691"/>
                    </a:lnTo>
                    <a:lnTo>
                      <a:pt x="4261" y="761"/>
                    </a:lnTo>
                    <a:lnTo>
                      <a:pt x="6601" y="420"/>
                    </a:lnTo>
                    <a:lnTo>
                      <a:pt x="20111" y="420"/>
                    </a:lnTo>
                    <a:lnTo>
                      <a:pt x="20015" y="374"/>
                    </a:lnTo>
                    <a:lnTo>
                      <a:pt x="17449"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3" name="Google Shape;83;p8"/>
              <p:cNvSpPr/>
              <p:nvPr/>
            </p:nvSpPr>
            <p:spPr>
              <a:xfrm>
                <a:off x="180660" y="259324"/>
                <a:ext cx="34327" cy="14943"/>
              </a:xfrm>
              <a:custGeom>
                <a:rect b="b" l="l" r="r" t="t"/>
                <a:pathLst>
                  <a:path extrusionOk="0" h="21600" w="21600">
                    <a:moveTo>
                      <a:pt x="20056" y="0"/>
                    </a:moveTo>
                    <a:lnTo>
                      <a:pt x="18977" y="231"/>
                    </a:lnTo>
                    <a:lnTo>
                      <a:pt x="18364" y="1883"/>
                    </a:lnTo>
                    <a:lnTo>
                      <a:pt x="14566" y="10253"/>
                    </a:lnTo>
                    <a:lnTo>
                      <a:pt x="10132" y="16443"/>
                    </a:lnTo>
                    <a:lnTo>
                      <a:pt x="5223" y="20283"/>
                    </a:lnTo>
                    <a:lnTo>
                      <a:pt x="0" y="21600"/>
                    </a:lnTo>
                    <a:lnTo>
                      <a:pt x="13002" y="21600"/>
                    </a:lnTo>
                    <a:lnTo>
                      <a:pt x="16652" y="16506"/>
                    </a:lnTo>
                    <a:lnTo>
                      <a:pt x="20992" y="6949"/>
                    </a:lnTo>
                    <a:lnTo>
                      <a:pt x="21600" y="5284"/>
                    </a:lnTo>
                    <a:lnTo>
                      <a:pt x="21505" y="2794"/>
                    </a:lnTo>
                    <a:lnTo>
                      <a:pt x="20056"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4" name="Google Shape;84;p8"/>
              <p:cNvSpPr/>
              <p:nvPr/>
            </p:nvSpPr>
            <p:spPr>
              <a:xfrm>
                <a:off x="162629" y="5444"/>
                <a:ext cx="61525" cy="107630"/>
              </a:xfrm>
              <a:custGeom>
                <a:rect b="b" l="l" r="r" t="t"/>
                <a:pathLst>
                  <a:path extrusionOk="0" h="21600" w="21600">
                    <a:moveTo>
                      <a:pt x="8712" y="0"/>
                    </a:moveTo>
                    <a:lnTo>
                      <a:pt x="0" y="0"/>
                    </a:lnTo>
                    <a:lnTo>
                      <a:pt x="7656" y="886"/>
                    </a:lnTo>
                    <a:lnTo>
                      <a:pt x="13915" y="3301"/>
                    </a:lnTo>
                    <a:lnTo>
                      <a:pt x="18139" y="6879"/>
                    </a:lnTo>
                    <a:lnTo>
                      <a:pt x="19689" y="11256"/>
                    </a:lnTo>
                    <a:lnTo>
                      <a:pt x="19689" y="21356"/>
                    </a:lnTo>
                    <a:lnTo>
                      <a:pt x="20116" y="21600"/>
                    </a:lnTo>
                    <a:lnTo>
                      <a:pt x="21172" y="21600"/>
                    </a:lnTo>
                    <a:lnTo>
                      <a:pt x="21600" y="21356"/>
                    </a:lnTo>
                    <a:lnTo>
                      <a:pt x="21600" y="11256"/>
                    </a:lnTo>
                    <a:lnTo>
                      <a:pt x="19900" y="6454"/>
                    </a:lnTo>
                    <a:lnTo>
                      <a:pt x="15266" y="2528"/>
                    </a:lnTo>
                    <a:lnTo>
                      <a:pt x="8712"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85" name="Google Shape;85;p8"/>
            <p:cNvSpPr/>
            <p:nvPr/>
          </p:nvSpPr>
          <p:spPr>
            <a:xfrm>
              <a:off x="180252" y="69123"/>
              <a:ext cx="12703" cy="40469"/>
            </a:xfrm>
            <a:custGeom>
              <a:rect b="b" l="l" r="r" t="t"/>
              <a:pathLst>
                <a:path extrusionOk="0" h="21600" w="21600">
                  <a:moveTo>
                    <a:pt x="5992" y="0"/>
                  </a:moveTo>
                  <a:lnTo>
                    <a:pt x="3339" y="435"/>
                  </a:lnTo>
                  <a:lnTo>
                    <a:pt x="2602" y="1206"/>
                  </a:lnTo>
                  <a:lnTo>
                    <a:pt x="0" y="8342"/>
                  </a:lnTo>
                  <a:lnTo>
                    <a:pt x="3500" y="14555"/>
                  </a:lnTo>
                  <a:lnTo>
                    <a:pt x="8909" y="19012"/>
                  </a:lnTo>
                  <a:lnTo>
                    <a:pt x="12034" y="20882"/>
                  </a:lnTo>
                  <a:lnTo>
                    <a:pt x="12918" y="21344"/>
                  </a:lnTo>
                  <a:lnTo>
                    <a:pt x="14511" y="21600"/>
                  </a:lnTo>
                  <a:lnTo>
                    <a:pt x="16972" y="21600"/>
                  </a:lnTo>
                  <a:lnTo>
                    <a:pt x="17797" y="21533"/>
                  </a:lnTo>
                  <a:lnTo>
                    <a:pt x="20833" y="20994"/>
                  </a:lnTo>
                  <a:lnTo>
                    <a:pt x="21600" y="20107"/>
                  </a:lnTo>
                  <a:lnTo>
                    <a:pt x="20258" y="19411"/>
                  </a:lnTo>
                  <a:lnTo>
                    <a:pt x="17708" y="17856"/>
                  </a:lnTo>
                  <a:lnTo>
                    <a:pt x="12870" y="13882"/>
                  </a:lnTo>
                  <a:lnTo>
                    <a:pt x="9604" y="8326"/>
                  </a:lnTo>
                  <a:lnTo>
                    <a:pt x="11770" y="2023"/>
                  </a:lnTo>
                  <a:lnTo>
                    <a:pt x="12506" y="1255"/>
                  </a:lnTo>
                  <a:lnTo>
                    <a:pt x="11048" y="448"/>
                  </a:lnTo>
                  <a:lnTo>
                    <a:pt x="8527" y="220"/>
                  </a:lnTo>
                  <a:lnTo>
                    <a:pt x="5992"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6" name="Google Shape;86;p8"/>
            <p:cNvSpPr/>
            <p:nvPr/>
          </p:nvSpPr>
          <p:spPr>
            <a:xfrm>
              <a:off x="59630" y="69149"/>
              <a:ext cx="12703" cy="40443"/>
            </a:xfrm>
            <a:custGeom>
              <a:rect b="b" l="l" r="r" t="t"/>
              <a:pathLst>
                <a:path extrusionOk="0" h="21600" w="21600">
                  <a:moveTo>
                    <a:pt x="15706" y="0"/>
                  </a:moveTo>
                  <a:lnTo>
                    <a:pt x="10633" y="399"/>
                  </a:lnTo>
                  <a:lnTo>
                    <a:pt x="9114" y="1194"/>
                  </a:lnTo>
                  <a:lnTo>
                    <a:pt x="9778" y="1970"/>
                  </a:lnTo>
                  <a:lnTo>
                    <a:pt x="12000" y="8751"/>
                  </a:lnTo>
                  <a:lnTo>
                    <a:pt x="8793" y="14248"/>
                  </a:lnTo>
                  <a:lnTo>
                    <a:pt x="3999" y="17948"/>
                  </a:lnTo>
                  <a:lnTo>
                    <a:pt x="1460" y="19333"/>
                  </a:lnTo>
                  <a:lnTo>
                    <a:pt x="0" y="19998"/>
                  </a:lnTo>
                  <a:lnTo>
                    <a:pt x="575" y="20900"/>
                  </a:lnTo>
                  <a:lnTo>
                    <a:pt x="3569" y="21519"/>
                  </a:lnTo>
                  <a:lnTo>
                    <a:pt x="4513" y="21600"/>
                  </a:lnTo>
                  <a:lnTo>
                    <a:pt x="6961" y="21600"/>
                  </a:lnTo>
                  <a:lnTo>
                    <a:pt x="21600" y="8901"/>
                  </a:lnTo>
                  <a:lnTo>
                    <a:pt x="19024" y="1239"/>
                  </a:lnTo>
                  <a:lnTo>
                    <a:pt x="18361" y="458"/>
                  </a:lnTo>
                  <a:lnTo>
                    <a:pt x="15706"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7" name="Google Shape;87;p8"/>
            <p:cNvSpPr/>
            <p:nvPr/>
          </p:nvSpPr>
          <p:spPr>
            <a:xfrm>
              <a:off x="48130" y="0"/>
              <a:ext cx="165143" cy="71406"/>
            </a:xfrm>
            <a:custGeom>
              <a:rect b="b" l="l" r="r" t="t"/>
              <a:pathLst>
                <a:path extrusionOk="0" h="21600" w="21600">
                  <a:moveTo>
                    <a:pt x="19365" y="0"/>
                  </a:moveTo>
                  <a:lnTo>
                    <a:pt x="2234" y="0"/>
                  </a:lnTo>
                  <a:lnTo>
                    <a:pt x="1365" y="407"/>
                  </a:lnTo>
                  <a:lnTo>
                    <a:pt x="655" y="1515"/>
                  </a:lnTo>
                  <a:lnTo>
                    <a:pt x="176" y="3158"/>
                  </a:lnTo>
                  <a:lnTo>
                    <a:pt x="0" y="5167"/>
                  </a:lnTo>
                  <a:lnTo>
                    <a:pt x="0" y="21232"/>
                  </a:lnTo>
                  <a:lnTo>
                    <a:pt x="159" y="21600"/>
                  </a:lnTo>
                  <a:lnTo>
                    <a:pt x="21441" y="21600"/>
                  </a:lnTo>
                  <a:lnTo>
                    <a:pt x="21600" y="21232"/>
                  </a:lnTo>
                  <a:lnTo>
                    <a:pt x="21600" y="19953"/>
                  </a:lnTo>
                  <a:lnTo>
                    <a:pt x="712" y="19953"/>
                  </a:lnTo>
                  <a:lnTo>
                    <a:pt x="712" y="3225"/>
                  </a:lnTo>
                  <a:lnTo>
                    <a:pt x="1395" y="1647"/>
                  </a:lnTo>
                  <a:lnTo>
                    <a:pt x="20983" y="1647"/>
                  </a:lnTo>
                  <a:lnTo>
                    <a:pt x="20945" y="1515"/>
                  </a:lnTo>
                  <a:lnTo>
                    <a:pt x="20234" y="407"/>
                  </a:lnTo>
                  <a:lnTo>
                    <a:pt x="19365"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8" name="Google Shape;88;p8"/>
            <p:cNvSpPr/>
            <p:nvPr/>
          </p:nvSpPr>
          <p:spPr>
            <a:xfrm>
              <a:off x="-1" y="108565"/>
              <a:ext cx="31436" cy="127980"/>
            </a:xfrm>
            <a:custGeom>
              <a:rect b="b" l="l" r="r" t="t"/>
              <a:pathLst>
                <a:path extrusionOk="0" h="21600" w="21600">
                  <a:moveTo>
                    <a:pt x="19204" y="0"/>
                  </a:moveTo>
                  <a:lnTo>
                    <a:pt x="4873" y="4070"/>
                  </a:lnTo>
                  <a:lnTo>
                    <a:pt x="0" y="9058"/>
                  </a:lnTo>
                  <a:lnTo>
                    <a:pt x="0" y="21394"/>
                  </a:lnTo>
                  <a:lnTo>
                    <a:pt x="837" y="21600"/>
                  </a:lnTo>
                  <a:lnTo>
                    <a:pt x="2904" y="21600"/>
                  </a:lnTo>
                  <a:lnTo>
                    <a:pt x="3741" y="21394"/>
                  </a:lnTo>
                  <a:lnTo>
                    <a:pt x="3741" y="9058"/>
                  </a:lnTo>
                  <a:lnTo>
                    <a:pt x="4891" y="6696"/>
                  </a:lnTo>
                  <a:lnTo>
                    <a:pt x="8209" y="4485"/>
                  </a:lnTo>
                  <a:lnTo>
                    <a:pt x="13507" y="2519"/>
                  </a:lnTo>
                  <a:lnTo>
                    <a:pt x="20590" y="892"/>
                  </a:lnTo>
                  <a:lnTo>
                    <a:pt x="21421" y="742"/>
                  </a:lnTo>
                  <a:lnTo>
                    <a:pt x="21600" y="454"/>
                  </a:lnTo>
                  <a:lnTo>
                    <a:pt x="20382" y="44"/>
                  </a:lnTo>
                  <a:lnTo>
                    <a:pt x="1920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89" name="Google Shape;89;p8"/>
            <p:cNvSpPr/>
            <p:nvPr/>
          </p:nvSpPr>
          <p:spPr>
            <a:xfrm>
              <a:off x="20359" y="163158"/>
              <a:ext cx="116536" cy="133905"/>
            </a:xfrm>
            <a:custGeom>
              <a:rect b="b" l="l" r="r" t="t"/>
              <a:pathLst>
                <a:path extrusionOk="0" h="21600" w="21600">
                  <a:moveTo>
                    <a:pt x="21374" y="0"/>
                  </a:moveTo>
                  <a:lnTo>
                    <a:pt x="226" y="0"/>
                  </a:lnTo>
                  <a:lnTo>
                    <a:pt x="0" y="196"/>
                  </a:lnTo>
                  <a:lnTo>
                    <a:pt x="0" y="21403"/>
                  </a:lnTo>
                  <a:lnTo>
                    <a:pt x="226" y="21600"/>
                  </a:lnTo>
                  <a:lnTo>
                    <a:pt x="21374" y="21600"/>
                  </a:lnTo>
                  <a:lnTo>
                    <a:pt x="21600" y="21403"/>
                  </a:lnTo>
                  <a:lnTo>
                    <a:pt x="21600" y="20722"/>
                  </a:lnTo>
                  <a:lnTo>
                    <a:pt x="1009" y="20722"/>
                  </a:lnTo>
                  <a:lnTo>
                    <a:pt x="1009" y="878"/>
                  </a:lnTo>
                  <a:lnTo>
                    <a:pt x="21600" y="878"/>
                  </a:lnTo>
                  <a:lnTo>
                    <a:pt x="21600" y="196"/>
                  </a:lnTo>
                  <a:lnTo>
                    <a:pt x="2137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90" name="Google Shape;90;p8"/>
            <p:cNvSpPr/>
            <p:nvPr/>
          </p:nvSpPr>
          <p:spPr>
            <a:xfrm>
              <a:off x="20359" y="163162"/>
              <a:ext cx="116536" cy="40167"/>
            </a:xfrm>
            <a:custGeom>
              <a:rect b="b" l="l" r="r" t="t"/>
              <a:pathLst>
                <a:path extrusionOk="0" h="21600" w="21600">
                  <a:moveTo>
                    <a:pt x="21374" y="0"/>
                  </a:moveTo>
                  <a:lnTo>
                    <a:pt x="226" y="0"/>
                  </a:lnTo>
                  <a:lnTo>
                    <a:pt x="0" y="655"/>
                  </a:lnTo>
                  <a:lnTo>
                    <a:pt x="0" y="20945"/>
                  </a:lnTo>
                  <a:lnTo>
                    <a:pt x="226" y="21600"/>
                  </a:lnTo>
                  <a:lnTo>
                    <a:pt x="21374" y="21600"/>
                  </a:lnTo>
                  <a:lnTo>
                    <a:pt x="21600" y="20945"/>
                  </a:lnTo>
                  <a:lnTo>
                    <a:pt x="21600" y="18672"/>
                  </a:lnTo>
                  <a:lnTo>
                    <a:pt x="1009" y="18672"/>
                  </a:lnTo>
                  <a:lnTo>
                    <a:pt x="1009" y="2928"/>
                  </a:lnTo>
                  <a:lnTo>
                    <a:pt x="21600" y="2928"/>
                  </a:lnTo>
                  <a:lnTo>
                    <a:pt x="21600" y="655"/>
                  </a:lnTo>
                  <a:lnTo>
                    <a:pt x="2137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91" name="Google Shape;91;p8"/>
            <p:cNvSpPr/>
            <p:nvPr/>
          </p:nvSpPr>
          <p:spPr>
            <a:xfrm>
              <a:off x="200881" y="218711"/>
              <a:ext cx="74829" cy="14787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cxnSp>
          <p:nvCxnSpPr>
            <p:cNvPr id="92" name="Google Shape;92;p8"/>
            <p:cNvCxnSpPr/>
            <p:nvPr/>
          </p:nvCxnSpPr>
          <p:spPr>
            <a:xfrm flipH="1">
              <a:off x="78623" y="3468"/>
              <a:ext cx="3" cy="64465"/>
            </a:xfrm>
            <a:prstGeom prst="straightConnector1">
              <a:avLst/>
            </a:prstGeom>
            <a:noFill/>
            <a:ln cap="flat" cmpd="sng" w="9525">
              <a:solidFill>
                <a:srgbClr val="263357"/>
              </a:solidFill>
              <a:prstDash val="solid"/>
              <a:round/>
              <a:headEnd len="sm" w="sm" type="none"/>
              <a:tailEnd len="sm" w="sm" type="none"/>
            </a:ln>
          </p:spPr>
        </p:cxnSp>
        <p:sp>
          <p:nvSpPr>
            <p:cNvPr id="93" name="Google Shape;93;p8"/>
            <p:cNvSpPr/>
            <p:nvPr/>
          </p:nvSpPr>
          <p:spPr>
            <a:xfrm>
              <a:off x="176424" y="3468"/>
              <a:ext cx="12703" cy="26277"/>
            </a:xfrm>
            <a:custGeom>
              <a:rect b="b" l="l" r="r" t="t"/>
              <a:pathLst>
                <a:path extrusionOk="0" h="21600" w="21600">
                  <a:moveTo>
                    <a:pt x="16768" y="0"/>
                  </a:moveTo>
                  <a:lnTo>
                    <a:pt x="4832" y="0"/>
                  </a:lnTo>
                  <a:lnTo>
                    <a:pt x="0" y="1001"/>
                  </a:lnTo>
                  <a:lnTo>
                    <a:pt x="0" y="20599"/>
                  </a:lnTo>
                  <a:lnTo>
                    <a:pt x="4832" y="21600"/>
                  </a:lnTo>
                  <a:lnTo>
                    <a:pt x="16768" y="21600"/>
                  </a:lnTo>
                  <a:lnTo>
                    <a:pt x="21600" y="20599"/>
                  </a:lnTo>
                  <a:lnTo>
                    <a:pt x="21600" y="1001"/>
                  </a:lnTo>
                  <a:lnTo>
                    <a:pt x="16768"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cxnSp>
          <p:nvCxnSpPr>
            <p:cNvPr id="94" name="Google Shape;94;p8"/>
            <p:cNvCxnSpPr/>
            <p:nvPr/>
          </p:nvCxnSpPr>
          <p:spPr>
            <a:xfrm flipH="1">
              <a:off x="144586" y="3468"/>
              <a:ext cx="3" cy="64465"/>
            </a:xfrm>
            <a:prstGeom prst="straightConnector1">
              <a:avLst/>
            </a:prstGeom>
            <a:noFill/>
            <a:ln cap="flat" cmpd="sng" w="9525">
              <a:solidFill>
                <a:srgbClr val="263357"/>
              </a:solidFill>
              <a:prstDash val="solid"/>
              <a:round/>
              <a:headEnd len="sm" w="sm" type="none"/>
              <a:tailEnd len="sm" w="sm" type="none"/>
            </a:ln>
          </p:spPr>
        </p:cxnSp>
        <p:cxnSp>
          <p:nvCxnSpPr>
            <p:cNvPr id="95" name="Google Shape;95;p8"/>
            <p:cNvCxnSpPr/>
            <p:nvPr/>
          </p:nvCxnSpPr>
          <p:spPr>
            <a:xfrm flipH="1">
              <a:off x="113339" y="3468"/>
              <a:ext cx="3" cy="64465"/>
            </a:xfrm>
            <a:prstGeom prst="straightConnector1">
              <a:avLst/>
            </a:prstGeom>
            <a:noFill/>
            <a:ln cap="flat" cmpd="sng" w="9525">
              <a:solidFill>
                <a:srgbClr val="263357"/>
              </a:solidFill>
              <a:prstDash val="solid"/>
              <a:round/>
              <a:headEnd len="sm" w="sm" type="none"/>
              <a:tailEnd len="sm" w="sm" type="none"/>
            </a:ln>
          </p:spPr>
        </p:cxnSp>
        <p:cxnSp>
          <p:nvCxnSpPr>
            <p:cNvPr id="96" name="Google Shape;96;p8"/>
            <p:cNvCxnSpPr/>
            <p:nvPr/>
          </p:nvCxnSpPr>
          <p:spPr>
            <a:xfrm>
              <a:off x="27300" y="356826"/>
              <a:ext cx="189442" cy="3"/>
            </a:xfrm>
            <a:prstGeom prst="straightConnector1">
              <a:avLst/>
            </a:prstGeom>
            <a:noFill/>
            <a:ln cap="flat" cmpd="sng" w="9525">
              <a:solidFill>
                <a:srgbClr val="263357"/>
              </a:solidFill>
              <a:prstDash val="solid"/>
              <a:round/>
              <a:headEnd len="sm" w="sm" type="none"/>
              <a:tailEnd len="sm" w="sm" type="none"/>
            </a:ln>
          </p:spPr>
        </p:cxnSp>
        <p:cxnSp>
          <p:nvCxnSpPr>
            <p:cNvPr id="97" name="Google Shape;97;p8"/>
            <p:cNvCxnSpPr/>
            <p:nvPr/>
          </p:nvCxnSpPr>
          <p:spPr>
            <a:xfrm>
              <a:off x="200877" y="290865"/>
              <a:ext cx="74885" cy="3"/>
            </a:xfrm>
            <a:prstGeom prst="straightConnector1">
              <a:avLst/>
            </a:prstGeom>
            <a:noFill/>
            <a:ln cap="flat" cmpd="sng" w="9525">
              <a:solidFill>
                <a:srgbClr val="263357"/>
              </a:solidFill>
              <a:prstDash val="solid"/>
              <a:round/>
              <a:headEnd len="sm" w="sm" type="none"/>
              <a:tailEnd len="sm" w="sm" type="none"/>
            </a:ln>
          </p:spPr>
        </p:cxnSp>
      </p:grpSp>
      <p:grpSp>
        <p:nvGrpSpPr>
          <p:cNvPr id="98" name="Google Shape;98;p8"/>
          <p:cNvGrpSpPr/>
          <p:nvPr/>
        </p:nvGrpSpPr>
        <p:grpSpPr>
          <a:xfrm>
            <a:off x="1265852" y="5910618"/>
            <a:ext cx="309954" cy="428035"/>
            <a:chOff x="-3" y="-3"/>
            <a:chExt cx="309954" cy="428035"/>
          </a:xfrm>
        </p:grpSpPr>
        <p:sp>
          <p:nvSpPr>
            <p:cNvPr id="99" name="Google Shape;99;p8"/>
            <p:cNvSpPr/>
            <p:nvPr/>
          </p:nvSpPr>
          <p:spPr>
            <a:xfrm>
              <a:off x="3272" y="3272"/>
              <a:ext cx="264933" cy="421485"/>
            </a:xfrm>
            <a:custGeom>
              <a:rect b="b" l="l" r="r" t="t"/>
              <a:pathLst>
                <a:path extrusionOk="0" h="21600" w="21600">
                  <a:moveTo>
                    <a:pt x="17899" y="0"/>
                  </a:moveTo>
                  <a:lnTo>
                    <a:pt x="4216" y="0"/>
                  </a:lnTo>
                  <a:lnTo>
                    <a:pt x="2321" y="171"/>
                  </a:lnTo>
                  <a:lnTo>
                    <a:pt x="1009" y="703"/>
                  </a:lnTo>
                  <a:lnTo>
                    <a:pt x="247" y="1625"/>
                  </a:lnTo>
                  <a:lnTo>
                    <a:pt x="0" y="2965"/>
                  </a:lnTo>
                  <a:lnTo>
                    <a:pt x="0" y="18635"/>
                  </a:lnTo>
                  <a:lnTo>
                    <a:pt x="247" y="19975"/>
                  </a:lnTo>
                  <a:lnTo>
                    <a:pt x="1009" y="20897"/>
                  </a:lnTo>
                  <a:lnTo>
                    <a:pt x="2321" y="21429"/>
                  </a:lnTo>
                  <a:lnTo>
                    <a:pt x="4216" y="21600"/>
                  </a:lnTo>
                  <a:lnTo>
                    <a:pt x="17899" y="21600"/>
                  </a:lnTo>
                  <a:lnTo>
                    <a:pt x="19496" y="21434"/>
                  </a:lnTo>
                  <a:lnTo>
                    <a:pt x="20655" y="20937"/>
                  </a:lnTo>
                  <a:lnTo>
                    <a:pt x="21361" y="20111"/>
                  </a:lnTo>
                  <a:lnTo>
                    <a:pt x="21600" y="18957"/>
                  </a:lnTo>
                  <a:lnTo>
                    <a:pt x="21600" y="2643"/>
                  </a:lnTo>
                  <a:lnTo>
                    <a:pt x="21361" y="1489"/>
                  </a:lnTo>
                  <a:lnTo>
                    <a:pt x="20655" y="663"/>
                  </a:lnTo>
                  <a:lnTo>
                    <a:pt x="19496" y="166"/>
                  </a:lnTo>
                  <a:lnTo>
                    <a:pt x="17899" y="0"/>
                  </a:lnTo>
                  <a:close/>
                </a:path>
              </a:pathLst>
            </a:cu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0" name="Google Shape;100;p8"/>
            <p:cNvSpPr/>
            <p:nvPr/>
          </p:nvSpPr>
          <p:spPr>
            <a:xfrm>
              <a:off x="41187" y="69287"/>
              <a:ext cx="200706" cy="305080"/>
            </a:xfrm>
            <a:custGeom>
              <a:rect b="b" l="l" r="r" t="t"/>
              <a:pathLst>
                <a:path extrusionOk="0" h="21600" w="21600">
                  <a:moveTo>
                    <a:pt x="21238" y="0"/>
                  </a:moveTo>
                  <a:lnTo>
                    <a:pt x="364" y="0"/>
                  </a:lnTo>
                  <a:lnTo>
                    <a:pt x="0" y="259"/>
                  </a:lnTo>
                  <a:lnTo>
                    <a:pt x="0" y="21341"/>
                  </a:lnTo>
                  <a:lnTo>
                    <a:pt x="364" y="21600"/>
                  </a:lnTo>
                  <a:lnTo>
                    <a:pt x="21238" y="21600"/>
                  </a:lnTo>
                  <a:lnTo>
                    <a:pt x="21600" y="21341"/>
                  </a:lnTo>
                  <a:lnTo>
                    <a:pt x="21600" y="259"/>
                  </a:lnTo>
                  <a:lnTo>
                    <a:pt x="21238"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1" name="Google Shape;101;p8"/>
            <p:cNvSpPr/>
            <p:nvPr/>
          </p:nvSpPr>
          <p:spPr>
            <a:xfrm>
              <a:off x="53446" y="153294"/>
              <a:ext cx="256505" cy="148125"/>
            </a:xfrm>
            <a:prstGeom prst="rect">
              <a:avLst/>
            </a:pr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2" name="Google Shape;102;p8"/>
            <p:cNvSpPr/>
            <p:nvPr/>
          </p:nvSpPr>
          <p:spPr>
            <a:xfrm>
              <a:off x="53446" y="128003"/>
              <a:ext cx="231215" cy="148126"/>
            </a:xfrm>
            <a:prstGeom prst="rect">
              <a:avLst/>
            </a:pr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103" name="Google Shape;103;p8"/>
            <p:cNvGrpSpPr/>
            <p:nvPr/>
          </p:nvGrpSpPr>
          <p:grpSpPr>
            <a:xfrm>
              <a:off x="-3" y="-3"/>
              <a:ext cx="267466" cy="428035"/>
              <a:chOff x="-1" y="-1"/>
              <a:chExt cx="267464" cy="428033"/>
            </a:xfrm>
          </p:grpSpPr>
          <p:sp>
            <p:nvSpPr>
              <p:cNvPr id="104" name="Google Shape;104;p8"/>
              <p:cNvSpPr/>
              <p:nvPr/>
            </p:nvSpPr>
            <p:spPr>
              <a:xfrm>
                <a:off x="-1" y="-1"/>
                <a:ext cx="244654" cy="428033"/>
              </a:xfrm>
              <a:custGeom>
                <a:rect b="b" l="l" r="r" t="t"/>
                <a:pathLst>
                  <a:path extrusionOk="0" h="21600" w="21600">
                    <a:moveTo>
                      <a:pt x="19378" y="0"/>
                    </a:moveTo>
                    <a:lnTo>
                      <a:pt x="4785" y="0"/>
                    </a:lnTo>
                    <a:lnTo>
                      <a:pt x="2641" y="180"/>
                    </a:lnTo>
                    <a:lnTo>
                      <a:pt x="1151" y="736"/>
                    </a:lnTo>
                    <a:lnTo>
                      <a:pt x="282" y="1688"/>
                    </a:lnTo>
                    <a:lnTo>
                      <a:pt x="0" y="3058"/>
                    </a:lnTo>
                    <a:lnTo>
                      <a:pt x="0" y="18543"/>
                    </a:lnTo>
                    <a:lnTo>
                      <a:pt x="282" y="19913"/>
                    </a:lnTo>
                    <a:lnTo>
                      <a:pt x="1151" y="20864"/>
                    </a:lnTo>
                    <a:lnTo>
                      <a:pt x="2641" y="21420"/>
                    </a:lnTo>
                    <a:lnTo>
                      <a:pt x="4785" y="21600"/>
                    </a:lnTo>
                    <a:lnTo>
                      <a:pt x="19378" y="21600"/>
                    </a:lnTo>
                    <a:lnTo>
                      <a:pt x="21209" y="21424"/>
                    </a:lnTo>
                    <a:lnTo>
                      <a:pt x="21600" y="21270"/>
                    </a:lnTo>
                    <a:lnTo>
                      <a:pt x="4785" y="21270"/>
                    </a:lnTo>
                    <a:lnTo>
                      <a:pt x="2867" y="21116"/>
                    </a:lnTo>
                    <a:lnTo>
                      <a:pt x="1561" y="20633"/>
                    </a:lnTo>
                    <a:lnTo>
                      <a:pt x="815" y="19786"/>
                    </a:lnTo>
                    <a:lnTo>
                      <a:pt x="578" y="18543"/>
                    </a:lnTo>
                    <a:lnTo>
                      <a:pt x="578" y="3058"/>
                    </a:lnTo>
                    <a:lnTo>
                      <a:pt x="815" y="1814"/>
                    </a:lnTo>
                    <a:lnTo>
                      <a:pt x="1561" y="967"/>
                    </a:lnTo>
                    <a:lnTo>
                      <a:pt x="2867" y="484"/>
                    </a:lnTo>
                    <a:lnTo>
                      <a:pt x="4785" y="330"/>
                    </a:lnTo>
                    <a:lnTo>
                      <a:pt x="21600" y="330"/>
                    </a:lnTo>
                    <a:lnTo>
                      <a:pt x="21209" y="176"/>
                    </a:lnTo>
                    <a:lnTo>
                      <a:pt x="19378"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5" name="Google Shape;105;p8"/>
              <p:cNvSpPr/>
              <p:nvPr/>
            </p:nvSpPr>
            <p:spPr>
              <a:xfrm>
                <a:off x="219478" y="313104"/>
                <a:ext cx="47985" cy="108383"/>
              </a:xfrm>
              <a:custGeom>
                <a:rect b="b" l="l" r="r" t="t"/>
                <a:pathLst>
                  <a:path extrusionOk="0" h="21600" w="21600">
                    <a:moveTo>
                      <a:pt x="20941" y="0"/>
                    </a:moveTo>
                    <a:lnTo>
                      <a:pt x="19312" y="0"/>
                    </a:lnTo>
                    <a:lnTo>
                      <a:pt x="18653" y="292"/>
                    </a:lnTo>
                    <a:lnTo>
                      <a:pt x="18653" y="12072"/>
                    </a:lnTo>
                    <a:lnTo>
                      <a:pt x="17480" y="16228"/>
                    </a:lnTo>
                    <a:lnTo>
                      <a:pt x="13969" y="19207"/>
                    </a:lnTo>
                    <a:lnTo>
                      <a:pt x="8137" y="21000"/>
                    </a:lnTo>
                    <a:lnTo>
                      <a:pt x="0" y="21600"/>
                    </a:lnTo>
                    <a:lnTo>
                      <a:pt x="11331" y="21600"/>
                    </a:lnTo>
                    <a:lnTo>
                      <a:pt x="16099" y="20145"/>
                    </a:lnTo>
                    <a:lnTo>
                      <a:pt x="20212" y="16754"/>
                    </a:lnTo>
                    <a:lnTo>
                      <a:pt x="21600" y="12072"/>
                    </a:lnTo>
                    <a:lnTo>
                      <a:pt x="21600" y="292"/>
                    </a:lnTo>
                    <a:lnTo>
                      <a:pt x="20941"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6" name="Google Shape;106;p8"/>
              <p:cNvSpPr/>
              <p:nvPr/>
            </p:nvSpPr>
            <p:spPr>
              <a:xfrm>
                <a:off x="219478" y="6545"/>
                <a:ext cx="47985" cy="112400"/>
              </a:xfrm>
              <a:custGeom>
                <a:rect b="b" l="l" r="r" t="t"/>
                <a:pathLst>
                  <a:path extrusionOk="0" h="21600" w="21600">
                    <a:moveTo>
                      <a:pt x="11332" y="0"/>
                    </a:moveTo>
                    <a:lnTo>
                      <a:pt x="0" y="0"/>
                    </a:lnTo>
                    <a:lnTo>
                      <a:pt x="8137" y="578"/>
                    </a:lnTo>
                    <a:lnTo>
                      <a:pt x="13969" y="2307"/>
                    </a:lnTo>
                    <a:lnTo>
                      <a:pt x="17480" y="5180"/>
                    </a:lnTo>
                    <a:lnTo>
                      <a:pt x="18653" y="9188"/>
                    </a:lnTo>
                    <a:lnTo>
                      <a:pt x="18653" y="21319"/>
                    </a:lnTo>
                    <a:lnTo>
                      <a:pt x="19312" y="21600"/>
                    </a:lnTo>
                    <a:lnTo>
                      <a:pt x="20941" y="21600"/>
                    </a:lnTo>
                    <a:lnTo>
                      <a:pt x="21600" y="21319"/>
                    </a:lnTo>
                    <a:lnTo>
                      <a:pt x="21600" y="9188"/>
                    </a:lnTo>
                    <a:lnTo>
                      <a:pt x="20212" y="4672"/>
                    </a:lnTo>
                    <a:lnTo>
                      <a:pt x="16099" y="1402"/>
                    </a:lnTo>
                    <a:lnTo>
                      <a:pt x="11332"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107" name="Google Shape;107;p8"/>
            <p:cNvSpPr/>
            <p:nvPr/>
          </p:nvSpPr>
          <p:spPr>
            <a:xfrm>
              <a:off x="28098" y="56194"/>
              <a:ext cx="207252" cy="311626"/>
            </a:xfrm>
            <a:custGeom>
              <a:rect b="b" l="l" r="r" t="t"/>
              <a:pathLst>
                <a:path extrusionOk="0" h="21600" w="21600">
                  <a:moveTo>
                    <a:pt x="21108" y="0"/>
                  </a:moveTo>
                  <a:lnTo>
                    <a:pt x="492" y="0"/>
                  </a:lnTo>
                  <a:lnTo>
                    <a:pt x="0" y="327"/>
                  </a:lnTo>
                  <a:lnTo>
                    <a:pt x="0" y="21273"/>
                  </a:lnTo>
                  <a:lnTo>
                    <a:pt x="492" y="21600"/>
                  </a:lnTo>
                  <a:lnTo>
                    <a:pt x="21108" y="21600"/>
                  </a:lnTo>
                  <a:lnTo>
                    <a:pt x="21600" y="21273"/>
                  </a:lnTo>
                  <a:lnTo>
                    <a:pt x="21600" y="21146"/>
                  </a:lnTo>
                  <a:lnTo>
                    <a:pt x="867" y="21146"/>
                  </a:lnTo>
                  <a:lnTo>
                    <a:pt x="683" y="21023"/>
                  </a:lnTo>
                  <a:lnTo>
                    <a:pt x="682" y="577"/>
                  </a:lnTo>
                  <a:lnTo>
                    <a:pt x="867" y="454"/>
                  </a:lnTo>
                  <a:lnTo>
                    <a:pt x="21600" y="454"/>
                  </a:lnTo>
                  <a:lnTo>
                    <a:pt x="21600" y="327"/>
                  </a:lnTo>
                  <a:lnTo>
                    <a:pt x="21108"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8" name="Google Shape;108;p8"/>
            <p:cNvSpPr/>
            <p:nvPr/>
          </p:nvSpPr>
          <p:spPr>
            <a:xfrm>
              <a:off x="120169" y="22566"/>
              <a:ext cx="18039" cy="18048"/>
            </a:xfrm>
            <a:custGeom>
              <a:rect b="b" l="l" r="r" t="t"/>
              <a:pathLst>
                <a:path extrusionOk="0" h="21600" w="21600">
                  <a:moveTo>
                    <a:pt x="16756" y="0"/>
                  </a:moveTo>
                  <a:lnTo>
                    <a:pt x="4844" y="0"/>
                  </a:lnTo>
                  <a:lnTo>
                    <a:pt x="0" y="4842"/>
                  </a:lnTo>
                  <a:lnTo>
                    <a:pt x="0" y="16758"/>
                  </a:lnTo>
                  <a:lnTo>
                    <a:pt x="4844" y="21600"/>
                  </a:lnTo>
                  <a:lnTo>
                    <a:pt x="16756" y="21600"/>
                  </a:lnTo>
                  <a:lnTo>
                    <a:pt x="21600" y="16758"/>
                  </a:lnTo>
                  <a:lnTo>
                    <a:pt x="21600" y="13765"/>
                  </a:lnTo>
                  <a:lnTo>
                    <a:pt x="9167" y="13765"/>
                  </a:lnTo>
                  <a:lnTo>
                    <a:pt x="7839" y="12438"/>
                  </a:lnTo>
                  <a:lnTo>
                    <a:pt x="7839" y="9162"/>
                  </a:lnTo>
                  <a:lnTo>
                    <a:pt x="9167" y="7835"/>
                  </a:lnTo>
                  <a:lnTo>
                    <a:pt x="21600" y="7835"/>
                  </a:lnTo>
                  <a:lnTo>
                    <a:pt x="21600" y="4842"/>
                  </a:lnTo>
                  <a:lnTo>
                    <a:pt x="16756"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09" name="Google Shape;109;p8"/>
            <p:cNvSpPr/>
            <p:nvPr/>
          </p:nvSpPr>
          <p:spPr>
            <a:xfrm>
              <a:off x="71433" y="381454"/>
              <a:ext cx="15075" cy="15085"/>
            </a:xfrm>
            <a:custGeom>
              <a:rect b="b" l="l" r="r" t="t"/>
              <a:pathLst>
                <a:path extrusionOk="0" h="21600" w="21600">
                  <a:moveTo>
                    <a:pt x="16754" y="0"/>
                  </a:moveTo>
                  <a:lnTo>
                    <a:pt x="4846" y="0"/>
                  </a:lnTo>
                  <a:lnTo>
                    <a:pt x="0" y="4843"/>
                  </a:lnTo>
                  <a:lnTo>
                    <a:pt x="0" y="16756"/>
                  </a:lnTo>
                  <a:lnTo>
                    <a:pt x="4846" y="21600"/>
                  </a:lnTo>
                  <a:lnTo>
                    <a:pt x="16754" y="21600"/>
                  </a:lnTo>
                  <a:lnTo>
                    <a:pt x="21600" y="16756"/>
                  </a:lnTo>
                  <a:lnTo>
                    <a:pt x="21600" y="12226"/>
                  </a:lnTo>
                  <a:lnTo>
                    <a:pt x="10018" y="12226"/>
                  </a:lnTo>
                  <a:lnTo>
                    <a:pt x="9379" y="11587"/>
                  </a:lnTo>
                  <a:lnTo>
                    <a:pt x="9379" y="10012"/>
                  </a:lnTo>
                  <a:lnTo>
                    <a:pt x="10018" y="9373"/>
                  </a:lnTo>
                  <a:lnTo>
                    <a:pt x="21600" y="9373"/>
                  </a:lnTo>
                  <a:lnTo>
                    <a:pt x="21600" y="4843"/>
                  </a:lnTo>
                  <a:lnTo>
                    <a:pt x="1675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0" name="Google Shape;110;p8"/>
            <p:cNvSpPr/>
            <p:nvPr/>
          </p:nvSpPr>
          <p:spPr>
            <a:xfrm>
              <a:off x="121654" y="381454"/>
              <a:ext cx="15076" cy="15085"/>
            </a:xfrm>
            <a:custGeom>
              <a:rect b="b" l="l" r="r" t="t"/>
              <a:pathLst>
                <a:path extrusionOk="0" h="21600" w="21600">
                  <a:moveTo>
                    <a:pt x="16754" y="0"/>
                  </a:moveTo>
                  <a:lnTo>
                    <a:pt x="4846" y="0"/>
                  </a:lnTo>
                  <a:lnTo>
                    <a:pt x="0" y="4843"/>
                  </a:lnTo>
                  <a:lnTo>
                    <a:pt x="0" y="16756"/>
                  </a:lnTo>
                  <a:lnTo>
                    <a:pt x="4846" y="21600"/>
                  </a:lnTo>
                  <a:lnTo>
                    <a:pt x="16754" y="21600"/>
                  </a:lnTo>
                  <a:lnTo>
                    <a:pt x="21600" y="16756"/>
                  </a:lnTo>
                  <a:lnTo>
                    <a:pt x="21600" y="12226"/>
                  </a:lnTo>
                  <a:lnTo>
                    <a:pt x="10018" y="12226"/>
                  </a:lnTo>
                  <a:lnTo>
                    <a:pt x="9379" y="11587"/>
                  </a:lnTo>
                  <a:lnTo>
                    <a:pt x="9379" y="10012"/>
                  </a:lnTo>
                  <a:lnTo>
                    <a:pt x="10018" y="9373"/>
                  </a:lnTo>
                  <a:lnTo>
                    <a:pt x="21600" y="9373"/>
                  </a:lnTo>
                  <a:lnTo>
                    <a:pt x="21600" y="4843"/>
                  </a:lnTo>
                  <a:lnTo>
                    <a:pt x="1675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1" name="Google Shape;111;p8"/>
            <p:cNvSpPr/>
            <p:nvPr/>
          </p:nvSpPr>
          <p:spPr>
            <a:xfrm>
              <a:off x="171875" y="381454"/>
              <a:ext cx="15075" cy="15085"/>
            </a:xfrm>
            <a:custGeom>
              <a:rect b="b" l="l" r="r" t="t"/>
              <a:pathLst>
                <a:path extrusionOk="0" h="21600" w="21600">
                  <a:moveTo>
                    <a:pt x="16754" y="0"/>
                  </a:moveTo>
                  <a:lnTo>
                    <a:pt x="4846" y="0"/>
                  </a:lnTo>
                  <a:lnTo>
                    <a:pt x="0" y="4843"/>
                  </a:lnTo>
                  <a:lnTo>
                    <a:pt x="0" y="16756"/>
                  </a:lnTo>
                  <a:lnTo>
                    <a:pt x="4846" y="21600"/>
                  </a:lnTo>
                  <a:lnTo>
                    <a:pt x="16754" y="21600"/>
                  </a:lnTo>
                  <a:lnTo>
                    <a:pt x="21600" y="16756"/>
                  </a:lnTo>
                  <a:lnTo>
                    <a:pt x="21600" y="12226"/>
                  </a:lnTo>
                  <a:lnTo>
                    <a:pt x="10018" y="12226"/>
                  </a:lnTo>
                  <a:lnTo>
                    <a:pt x="9379" y="11587"/>
                  </a:lnTo>
                  <a:lnTo>
                    <a:pt x="9379" y="10012"/>
                  </a:lnTo>
                  <a:lnTo>
                    <a:pt x="10018" y="9373"/>
                  </a:lnTo>
                  <a:lnTo>
                    <a:pt x="21600" y="9373"/>
                  </a:lnTo>
                  <a:lnTo>
                    <a:pt x="21600" y="4843"/>
                  </a:lnTo>
                  <a:lnTo>
                    <a:pt x="1675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2" name="Google Shape;112;p8"/>
            <p:cNvSpPr/>
            <p:nvPr/>
          </p:nvSpPr>
          <p:spPr>
            <a:xfrm>
              <a:off x="46558" y="150018"/>
              <a:ext cx="263034" cy="154656"/>
            </a:xfrm>
            <a:custGeom>
              <a:rect b="b" l="l" r="r" t="t"/>
              <a:pathLst>
                <a:path extrusionOk="0" h="21600" w="21600">
                  <a:moveTo>
                    <a:pt x="21480" y="0"/>
                  </a:moveTo>
                  <a:lnTo>
                    <a:pt x="19403" y="0"/>
                  </a:lnTo>
                  <a:lnTo>
                    <a:pt x="19283" y="204"/>
                  </a:lnTo>
                  <a:lnTo>
                    <a:pt x="19283" y="710"/>
                  </a:lnTo>
                  <a:lnTo>
                    <a:pt x="19403" y="914"/>
                  </a:lnTo>
                  <a:lnTo>
                    <a:pt x="21063" y="914"/>
                  </a:lnTo>
                  <a:lnTo>
                    <a:pt x="21063" y="20686"/>
                  </a:lnTo>
                  <a:lnTo>
                    <a:pt x="120" y="20686"/>
                  </a:lnTo>
                  <a:lnTo>
                    <a:pt x="0" y="20890"/>
                  </a:lnTo>
                  <a:lnTo>
                    <a:pt x="0" y="21396"/>
                  </a:lnTo>
                  <a:lnTo>
                    <a:pt x="120" y="21600"/>
                  </a:lnTo>
                  <a:lnTo>
                    <a:pt x="21480" y="21600"/>
                  </a:lnTo>
                  <a:lnTo>
                    <a:pt x="21600" y="21396"/>
                  </a:lnTo>
                  <a:lnTo>
                    <a:pt x="21600" y="204"/>
                  </a:lnTo>
                  <a:lnTo>
                    <a:pt x="21480"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3" name="Google Shape;113;p8"/>
            <p:cNvSpPr/>
            <p:nvPr/>
          </p:nvSpPr>
          <p:spPr>
            <a:xfrm>
              <a:off x="46559" y="124729"/>
              <a:ext cx="237760" cy="154673"/>
            </a:xfrm>
            <a:custGeom>
              <a:rect b="b" l="l" r="r" t="t"/>
              <a:pathLst>
                <a:path extrusionOk="0" h="21600" w="21600">
                  <a:moveTo>
                    <a:pt x="21467" y="0"/>
                  </a:moveTo>
                  <a:lnTo>
                    <a:pt x="133" y="0"/>
                  </a:lnTo>
                  <a:lnTo>
                    <a:pt x="0" y="204"/>
                  </a:lnTo>
                  <a:lnTo>
                    <a:pt x="0" y="710"/>
                  </a:lnTo>
                  <a:lnTo>
                    <a:pt x="133" y="915"/>
                  </a:lnTo>
                  <a:lnTo>
                    <a:pt x="21005" y="915"/>
                  </a:lnTo>
                  <a:lnTo>
                    <a:pt x="21005" y="20686"/>
                  </a:lnTo>
                  <a:lnTo>
                    <a:pt x="133" y="20686"/>
                  </a:lnTo>
                  <a:lnTo>
                    <a:pt x="0" y="20890"/>
                  </a:lnTo>
                  <a:lnTo>
                    <a:pt x="0" y="21396"/>
                  </a:lnTo>
                  <a:lnTo>
                    <a:pt x="133" y="21600"/>
                  </a:lnTo>
                  <a:lnTo>
                    <a:pt x="21467" y="21600"/>
                  </a:lnTo>
                  <a:lnTo>
                    <a:pt x="21600" y="21396"/>
                  </a:lnTo>
                  <a:lnTo>
                    <a:pt x="21600" y="204"/>
                  </a:lnTo>
                  <a:lnTo>
                    <a:pt x="21467"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4" name="Google Shape;114;p8"/>
            <p:cNvSpPr/>
            <p:nvPr/>
          </p:nvSpPr>
          <p:spPr>
            <a:xfrm>
              <a:off x="53446" y="104440"/>
              <a:ext cx="193271" cy="148126"/>
            </a:xfrm>
            <a:prstGeom prst="rect">
              <a:avLst/>
            </a:pr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5" name="Google Shape;115;p8"/>
            <p:cNvSpPr/>
            <p:nvPr/>
          </p:nvSpPr>
          <p:spPr>
            <a:xfrm>
              <a:off x="46151" y="98452"/>
              <a:ext cx="200488" cy="154673"/>
            </a:xfrm>
            <a:custGeom>
              <a:rect b="b" l="l" r="r" t="t"/>
              <a:pathLst>
                <a:path extrusionOk="0" h="21600" w="21600">
                  <a:moveTo>
                    <a:pt x="21442" y="0"/>
                  </a:moveTo>
                  <a:lnTo>
                    <a:pt x="159" y="0"/>
                  </a:lnTo>
                  <a:lnTo>
                    <a:pt x="0" y="204"/>
                  </a:lnTo>
                  <a:lnTo>
                    <a:pt x="0" y="710"/>
                  </a:lnTo>
                  <a:lnTo>
                    <a:pt x="159" y="914"/>
                  </a:lnTo>
                  <a:lnTo>
                    <a:pt x="20895" y="914"/>
                  </a:lnTo>
                  <a:lnTo>
                    <a:pt x="20895" y="20686"/>
                  </a:lnTo>
                  <a:lnTo>
                    <a:pt x="159" y="20686"/>
                  </a:lnTo>
                  <a:lnTo>
                    <a:pt x="0" y="20890"/>
                  </a:lnTo>
                  <a:lnTo>
                    <a:pt x="0" y="21396"/>
                  </a:lnTo>
                  <a:lnTo>
                    <a:pt x="159" y="21600"/>
                  </a:lnTo>
                  <a:lnTo>
                    <a:pt x="21442" y="21600"/>
                  </a:lnTo>
                  <a:lnTo>
                    <a:pt x="21600" y="21396"/>
                  </a:lnTo>
                  <a:lnTo>
                    <a:pt x="21600" y="204"/>
                  </a:lnTo>
                  <a:lnTo>
                    <a:pt x="21442"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6" name="Google Shape;116;p8"/>
            <p:cNvSpPr/>
            <p:nvPr/>
          </p:nvSpPr>
          <p:spPr>
            <a:xfrm>
              <a:off x="67706" y="119359"/>
              <a:ext cx="48104" cy="48104"/>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117" name="Google Shape;117;p8"/>
          <p:cNvSpPr/>
          <p:nvPr/>
        </p:nvSpPr>
        <p:spPr>
          <a:xfrm>
            <a:off x="4099400" y="5946505"/>
            <a:ext cx="374100" cy="38970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18" name="Google Shape;118;p8"/>
          <p:cNvSpPr/>
          <p:nvPr/>
        </p:nvSpPr>
        <p:spPr>
          <a:xfrm>
            <a:off x="1066585" y="6532012"/>
            <a:ext cx="650700" cy="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spAutoFit/>
          </a:bodyPr>
          <a:lstStyle/>
          <a:p>
            <a:pPr indent="12700" lvl="0" marL="0" marR="0" rtl="0" algn="ctr">
              <a:lnSpc>
                <a:spcPct val="115000"/>
              </a:lnSpc>
              <a:spcBef>
                <a:spcPts val="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BENEFITS </a:t>
            </a:r>
            <a:endParaRPr b="0" i="0" sz="1400" u="none" cap="none" strike="noStrike">
              <a:solidFill>
                <a:srgbClr val="000000"/>
              </a:solidFill>
              <a:latin typeface="Poppins"/>
              <a:ea typeface="Poppins"/>
              <a:cs typeface="Poppins"/>
              <a:sym typeface="Poppins"/>
            </a:endParaRPr>
          </a:p>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WALLET</a:t>
            </a:r>
            <a:endParaRPr b="0" i="0" sz="1400" u="none" cap="none" strike="noStrike">
              <a:solidFill>
                <a:srgbClr val="000000"/>
              </a:solidFill>
              <a:latin typeface="Poppins"/>
              <a:ea typeface="Poppins"/>
              <a:cs typeface="Poppins"/>
              <a:sym typeface="Poppins"/>
            </a:endParaRPr>
          </a:p>
        </p:txBody>
      </p:sp>
      <p:sp>
        <p:nvSpPr>
          <p:cNvPr id="119" name="Google Shape;119;p8"/>
          <p:cNvSpPr/>
          <p:nvPr/>
        </p:nvSpPr>
        <p:spPr>
          <a:xfrm>
            <a:off x="2053385" y="6532012"/>
            <a:ext cx="765288" cy="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spAutoFit/>
          </a:bodyPr>
          <a:lstStyle/>
          <a:p>
            <a:pPr indent="12700" lvl="0" marL="0" marR="0" rtl="0" algn="ctr">
              <a:lnSpc>
                <a:spcPct val="115000"/>
              </a:lnSpc>
              <a:spcBef>
                <a:spcPts val="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HEALTHCARE CONCIERGE</a:t>
            </a:r>
            <a:endParaRPr b="0" i="0" sz="1400" u="none" cap="none" strike="noStrike">
              <a:solidFill>
                <a:srgbClr val="000000"/>
              </a:solidFill>
              <a:latin typeface="Poppins"/>
              <a:ea typeface="Poppins"/>
              <a:cs typeface="Poppins"/>
              <a:sym typeface="Poppins"/>
            </a:endParaRPr>
          </a:p>
        </p:txBody>
      </p:sp>
      <p:sp>
        <p:nvSpPr>
          <p:cNvPr id="120" name="Google Shape;120;p8"/>
          <p:cNvSpPr/>
          <p:nvPr/>
        </p:nvSpPr>
        <p:spPr>
          <a:xfrm>
            <a:off x="2917712" y="6532012"/>
            <a:ext cx="765288" cy="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spAutoFit/>
          </a:bodyPr>
          <a:lstStyle/>
          <a:p>
            <a:pPr indent="12700" lvl="0" marL="0" marR="0" rtl="0" algn="ctr">
              <a:lnSpc>
                <a:spcPct val="115000"/>
              </a:lnSpc>
              <a:spcBef>
                <a:spcPts val="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RX SAVINGS</a:t>
            </a:r>
            <a:endParaRPr b="0" i="0" sz="1400" u="none" cap="none" strike="noStrike">
              <a:solidFill>
                <a:srgbClr val="000000"/>
              </a:solidFill>
              <a:latin typeface="Poppins"/>
              <a:ea typeface="Poppins"/>
              <a:cs typeface="Poppins"/>
              <a:sym typeface="Poppins"/>
            </a:endParaRPr>
          </a:p>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REVIEW</a:t>
            </a:r>
            <a:endParaRPr b="0" i="0" sz="1400" u="none" cap="none" strike="noStrike">
              <a:solidFill>
                <a:srgbClr val="000000"/>
              </a:solidFill>
              <a:latin typeface="Poppins"/>
              <a:ea typeface="Poppins"/>
              <a:cs typeface="Poppins"/>
              <a:sym typeface="Poppins"/>
            </a:endParaRPr>
          </a:p>
        </p:txBody>
      </p:sp>
      <p:sp>
        <p:nvSpPr>
          <p:cNvPr id="121" name="Google Shape;121;p8"/>
          <p:cNvSpPr/>
          <p:nvPr/>
        </p:nvSpPr>
        <p:spPr>
          <a:xfrm>
            <a:off x="3903800" y="6532012"/>
            <a:ext cx="765288" cy="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spAutoFit/>
          </a:bodyPr>
          <a:lstStyle/>
          <a:p>
            <a:pPr indent="12700" lvl="0" marL="0" marR="0" rtl="0" algn="ctr">
              <a:lnSpc>
                <a:spcPct val="115000"/>
              </a:lnSpc>
              <a:spcBef>
                <a:spcPts val="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APPOINTMENT BOOKING</a:t>
            </a:r>
            <a:endParaRPr b="0" i="0" sz="1400" u="none" cap="none" strike="noStrike">
              <a:solidFill>
                <a:srgbClr val="000000"/>
              </a:solidFill>
              <a:latin typeface="Poppins"/>
              <a:ea typeface="Poppins"/>
              <a:cs typeface="Poppins"/>
              <a:sym typeface="Poppins"/>
            </a:endParaRPr>
          </a:p>
        </p:txBody>
      </p:sp>
      <p:sp>
        <p:nvSpPr>
          <p:cNvPr id="122" name="Google Shape;122;p8"/>
          <p:cNvSpPr/>
          <p:nvPr/>
        </p:nvSpPr>
        <p:spPr>
          <a:xfrm>
            <a:off x="4779225" y="6532012"/>
            <a:ext cx="1098306" cy="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spAutoFit/>
          </a:bodyPr>
          <a:lstStyle/>
          <a:p>
            <a:pPr indent="12700" lvl="0" marL="0" marR="0" rtl="0" algn="ctr">
              <a:lnSpc>
                <a:spcPct val="115000"/>
              </a:lnSpc>
              <a:spcBef>
                <a:spcPts val="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PROVIDER RECOMMENDATIONS</a:t>
            </a:r>
            <a:endParaRPr b="0" i="0" sz="1400" u="none" cap="none" strike="noStrike">
              <a:solidFill>
                <a:srgbClr val="000000"/>
              </a:solidFill>
              <a:latin typeface="Poppins"/>
              <a:ea typeface="Poppins"/>
              <a:cs typeface="Poppins"/>
              <a:sym typeface="Poppins"/>
            </a:endParaRPr>
          </a:p>
        </p:txBody>
      </p:sp>
      <p:sp>
        <p:nvSpPr>
          <p:cNvPr id="123" name="Google Shape;123;p8"/>
          <p:cNvSpPr/>
          <p:nvPr/>
        </p:nvSpPr>
        <p:spPr>
          <a:xfrm>
            <a:off x="5936827" y="6508012"/>
            <a:ext cx="765288" cy="26070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spAutoFit/>
          </a:bodyPr>
          <a:lstStyle/>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VIRTUAL HEALTHCARE</a:t>
            </a:r>
            <a:endParaRPr b="0" i="0" sz="1400" u="none" cap="none" strike="noStrike">
              <a:solidFill>
                <a:srgbClr val="000000"/>
              </a:solidFill>
              <a:latin typeface="Poppins"/>
              <a:ea typeface="Poppins"/>
              <a:cs typeface="Poppins"/>
              <a:sym typeface="Poppins"/>
            </a:endParaRPr>
          </a:p>
        </p:txBody>
      </p:sp>
      <p:sp>
        <p:nvSpPr>
          <p:cNvPr id="124" name="Google Shape;124;p8"/>
          <p:cNvSpPr txBox="1"/>
          <p:nvPr/>
        </p:nvSpPr>
        <p:spPr>
          <a:xfrm>
            <a:off x="2056750" y="7576288"/>
            <a:ext cx="4645500" cy="723300"/>
          </a:xfrm>
          <a:prstGeom prst="rect">
            <a:avLst/>
          </a:prstGeom>
          <a:noFill/>
          <a:ln>
            <a:noFill/>
          </a:ln>
        </p:spPr>
        <p:txBody>
          <a:bodyPr anchorCtr="0" anchor="t" bIns="91400" lIns="91400" spcFirstLastPara="1" rIns="91400" wrap="square" tIns="91400">
            <a:spAutoFit/>
          </a:bodyPr>
          <a:lstStyle/>
          <a:p>
            <a:pPr indent="0" lvl="0" marL="0" marR="0" rtl="0" algn="l">
              <a:lnSpc>
                <a:spcPct val="125000"/>
              </a:lnSpc>
              <a:spcBef>
                <a:spcPts val="0"/>
              </a:spcBef>
              <a:spcAft>
                <a:spcPts val="0"/>
              </a:spcAft>
              <a:buClr>
                <a:srgbClr val="30241C"/>
              </a:buClr>
              <a:buSzPts val="1000"/>
              <a:buFont typeface="Poppins"/>
              <a:buNone/>
            </a:pPr>
            <a:r>
              <a:rPr b="0" i="0" lang="en-US" sz="1000" u="none" cap="none" strike="noStrike">
                <a:solidFill>
                  <a:srgbClr val="30241C"/>
                </a:solidFill>
                <a:latin typeface="Poppins"/>
                <a:ea typeface="Poppins"/>
                <a:cs typeface="Poppins"/>
                <a:sym typeface="Poppins"/>
              </a:rPr>
              <a:t>It saved me the time I would have spent Googling results, calling specialists, and searching for an appointment. Instead, I just put in the request, and HealthJoy did the work. The app is like my little assistant!</a:t>
            </a:r>
            <a:endParaRPr b="0" i="0" sz="1400" u="none" cap="none" strike="noStrike">
              <a:solidFill>
                <a:srgbClr val="000000"/>
              </a:solidFill>
              <a:latin typeface="Arial"/>
              <a:ea typeface="Arial"/>
              <a:cs typeface="Arial"/>
              <a:sym typeface="Arial"/>
            </a:endParaRPr>
          </a:p>
        </p:txBody>
      </p:sp>
      <p:sp>
        <p:nvSpPr>
          <p:cNvPr id="125" name="Google Shape;125;p8"/>
          <p:cNvSpPr txBox="1"/>
          <p:nvPr/>
        </p:nvSpPr>
        <p:spPr>
          <a:xfrm>
            <a:off x="1717285" y="7129323"/>
            <a:ext cx="518100" cy="9543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27D1AC"/>
              </a:buClr>
              <a:buSzPts val="5000"/>
              <a:buFont typeface="Poppins"/>
              <a:buNone/>
            </a:pPr>
            <a:r>
              <a:rPr b="0" i="0" lang="en-US" sz="5000" u="none" cap="none" strike="noStrike">
                <a:solidFill>
                  <a:srgbClr val="27D1AC"/>
                </a:solidFill>
                <a:latin typeface="Poppins"/>
                <a:ea typeface="Poppins"/>
                <a:cs typeface="Poppins"/>
                <a:sym typeface="Poppins"/>
              </a:rPr>
              <a:t>“</a:t>
            </a:r>
            <a:endParaRPr b="0" i="0" sz="1400" u="none" cap="none" strike="noStrike">
              <a:solidFill>
                <a:srgbClr val="000000"/>
              </a:solidFill>
              <a:latin typeface="Arial"/>
              <a:ea typeface="Arial"/>
              <a:cs typeface="Arial"/>
              <a:sym typeface="Arial"/>
            </a:endParaRPr>
          </a:p>
        </p:txBody>
      </p:sp>
      <p:sp>
        <p:nvSpPr>
          <p:cNvPr id="126" name="Google Shape;126;p8"/>
          <p:cNvSpPr txBox="1"/>
          <p:nvPr/>
        </p:nvSpPr>
        <p:spPr>
          <a:xfrm>
            <a:off x="6596912" y="7950798"/>
            <a:ext cx="518100" cy="9543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27D1AC"/>
              </a:buClr>
              <a:buSzPts val="5000"/>
              <a:buFont typeface="Poppins"/>
              <a:buNone/>
            </a:pPr>
            <a:r>
              <a:rPr b="0" i="0" lang="en-US" sz="5000" u="none" cap="none" strike="noStrike">
                <a:solidFill>
                  <a:srgbClr val="27D1AC"/>
                </a:solidFill>
                <a:latin typeface="Poppins"/>
                <a:ea typeface="Poppins"/>
                <a:cs typeface="Poppins"/>
                <a:sym typeface="Poppins"/>
              </a:rPr>
              <a:t>”</a:t>
            </a:r>
            <a:endParaRPr b="0" i="0" sz="1400" u="none" cap="none" strike="noStrike">
              <a:solidFill>
                <a:srgbClr val="000000"/>
              </a:solidFill>
              <a:latin typeface="Arial"/>
              <a:ea typeface="Arial"/>
              <a:cs typeface="Arial"/>
              <a:sym typeface="Arial"/>
            </a:endParaRPr>
          </a:p>
        </p:txBody>
      </p:sp>
      <p:sp>
        <p:nvSpPr>
          <p:cNvPr id="127" name="Google Shape;127;p8"/>
          <p:cNvSpPr txBox="1"/>
          <p:nvPr/>
        </p:nvSpPr>
        <p:spPr>
          <a:xfrm>
            <a:off x="5148991" y="8370487"/>
            <a:ext cx="1447800" cy="338700"/>
          </a:xfrm>
          <a:prstGeom prst="rect">
            <a:avLst/>
          </a:prstGeom>
          <a:noFill/>
          <a:ln>
            <a:noFill/>
          </a:ln>
        </p:spPr>
        <p:txBody>
          <a:bodyPr anchorCtr="0" anchor="t" bIns="91400" lIns="91400" spcFirstLastPara="1" rIns="91400" wrap="square" tIns="91400">
            <a:spAutoFit/>
          </a:bodyPr>
          <a:lstStyle/>
          <a:p>
            <a:pPr indent="0" lvl="0" marL="0" marR="0" rtl="0" algn="r">
              <a:lnSpc>
                <a:spcPct val="125000"/>
              </a:lnSpc>
              <a:spcBef>
                <a:spcPts val="0"/>
              </a:spcBef>
              <a:spcAft>
                <a:spcPts val="0"/>
              </a:spcAft>
              <a:buClr>
                <a:srgbClr val="3D70F4"/>
              </a:buClr>
              <a:buSzPts val="1000"/>
              <a:buFont typeface="Poppins"/>
              <a:buNone/>
            </a:pPr>
            <a:r>
              <a:rPr b="0" i="0" lang="en-US" sz="1000" u="none" cap="none" strike="noStrike">
                <a:solidFill>
                  <a:srgbClr val="3D70F4"/>
                </a:solidFill>
                <a:latin typeface="Poppins"/>
                <a:ea typeface="Poppins"/>
                <a:cs typeface="Poppins"/>
                <a:sym typeface="Poppins"/>
              </a:rPr>
              <a:t>Veronica, AZ</a:t>
            </a:r>
            <a:endParaRPr b="0" i="0" sz="1400" u="none" cap="none" strike="noStrike">
              <a:solidFill>
                <a:srgbClr val="000000"/>
              </a:solidFill>
              <a:latin typeface="Arial"/>
              <a:ea typeface="Arial"/>
              <a:cs typeface="Arial"/>
              <a:sym typeface="Arial"/>
            </a:endParaRPr>
          </a:p>
        </p:txBody>
      </p:sp>
      <p:pic>
        <p:nvPicPr>
          <p:cNvPr descr="Google Shape;121;p3" id="128" name="Google Shape;128;p8"/>
          <p:cNvPicPr preferRelativeResize="0"/>
          <p:nvPr/>
        </p:nvPicPr>
        <p:blipFill rotWithShape="1">
          <a:blip r:embed="rId15">
            <a:alphaModFix/>
          </a:blip>
          <a:srcRect b="0" l="0" r="0" t="0"/>
          <a:stretch/>
        </p:blipFill>
        <p:spPr>
          <a:xfrm>
            <a:off x="161700" y="7443333"/>
            <a:ext cx="1555601" cy="1352797"/>
          </a:xfrm>
          <a:prstGeom prst="rect">
            <a:avLst/>
          </a:prstGeom>
          <a:noFill/>
          <a:ln>
            <a:noFill/>
          </a:ln>
        </p:spPr>
      </p:pic>
      <p:sp>
        <p:nvSpPr>
          <p:cNvPr id="129" name="Google Shape;129;p8"/>
          <p:cNvSpPr txBox="1"/>
          <p:nvPr/>
        </p:nvSpPr>
        <p:spPr>
          <a:xfrm>
            <a:off x="673099" y="5117275"/>
            <a:ext cx="4081500" cy="459300"/>
          </a:xfrm>
          <a:prstGeom prst="rect">
            <a:avLst/>
          </a:prstGeom>
          <a:noFill/>
          <a:ln>
            <a:noFill/>
          </a:ln>
        </p:spPr>
        <p:txBody>
          <a:bodyPr anchorCtr="0" anchor="t" bIns="0" lIns="0" spcFirstLastPara="1" rIns="0" wrap="square" tIns="0">
            <a:spAutoFit/>
          </a:bodyPr>
          <a:lstStyle/>
          <a:p>
            <a:pPr indent="12700" lvl="0" marL="0" marR="5080" rtl="0" algn="l">
              <a:lnSpc>
                <a:spcPct val="113100"/>
              </a:lnSpc>
              <a:spcBef>
                <a:spcPts val="0"/>
              </a:spcBef>
              <a:spcAft>
                <a:spcPts val="0"/>
              </a:spcAft>
              <a:buClr>
                <a:srgbClr val="444444"/>
              </a:buClr>
              <a:buSzPts val="1400"/>
              <a:buFont typeface="Poppins"/>
              <a:buNone/>
            </a:pPr>
            <a:r>
              <a:rPr b="1" i="0" lang="en-US" sz="1400" u="none" cap="none" strike="noStrike">
                <a:solidFill>
                  <a:srgbClr val="3C6EF4"/>
                </a:solidFill>
                <a:latin typeface="Poppins"/>
                <a:ea typeface="Poppins"/>
                <a:cs typeface="Poppins"/>
                <a:sym typeface="Poppins"/>
              </a:rPr>
              <a:t>Read on for a description of all the features and services you get with HealthJoy.</a:t>
            </a:r>
            <a:endParaRPr b="1" i="0" sz="1400" u="none" cap="none" strike="noStrike">
              <a:solidFill>
                <a:srgbClr val="3C6EF4"/>
              </a:solidFill>
              <a:latin typeface="Poppins"/>
              <a:ea typeface="Poppins"/>
              <a:cs typeface="Poppins"/>
              <a:sym typeface="Poppins"/>
            </a:endParaRPr>
          </a:p>
        </p:txBody>
      </p:sp>
      <p:pic>
        <p:nvPicPr>
          <p:cNvPr id="130" name="Google Shape;130;p8"/>
          <p:cNvPicPr preferRelativeResize="0"/>
          <p:nvPr/>
        </p:nvPicPr>
        <p:blipFill rotWithShape="1">
          <a:blip r:embed="rId16">
            <a:alphaModFix/>
          </a:blip>
          <a:srcRect b="0" l="0" r="0" t="0"/>
          <a:stretch/>
        </p:blipFill>
        <p:spPr>
          <a:xfrm>
            <a:off x="6064706" y="5876919"/>
            <a:ext cx="509532" cy="563394"/>
          </a:xfrm>
          <a:prstGeom prst="rect">
            <a:avLst/>
          </a:prstGeom>
          <a:noFill/>
          <a:ln>
            <a:noFill/>
          </a:ln>
        </p:spPr>
      </p:pic>
      <p:pic>
        <p:nvPicPr>
          <p:cNvPr id="131" name="Google Shape;131;p8"/>
          <p:cNvPicPr preferRelativeResize="0"/>
          <p:nvPr/>
        </p:nvPicPr>
        <p:blipFill rotWithShape="1">
          <a:blip r:embed="rId17">
            <a:alphaModFix/>
          </a:blip>
          <a:srcRect b="0" l="0" r="0" t="0"/>
          <a:stretch/>
        </p:blipFill>
        <p:spPr>
          <a:xfrm>
            <a:off x="5634375" y="1768125"/>
            <a:ext cx="2060951" cy="3657390"/>
          </a:xfrm>
          <a:prstGeom prst="rect">
            <a:avLst/>
          </a:prstGeom>
          <a:noFill/>
          <a:ln>
            <a:noFill/>
          </a:ln>
          <a:effectLst>
            <a:outerShdw blurRad="57150" rotWithShape="0" algn="bl" dir="1800000" dist="47625">
              <a:srgbClr val="000000">
                <a:alpha val="8627"/>
              </a:srgbClr>
            </a:outerShdw>
          </a:effectLst>
        </p:spPr>
      </p:pic>
      <p:sp>
        <p:nvSpPr>
          <p:cNvPr id="132" name="Google Shape;132;p8"/>
          <p:cNvSpPr/>
          <p:nvPr/>
        </p:nvSpPr>
        <p:spPr>
          <a:xfrm>
            <a:off x="4840288" y="6508000"/>
            <a:ext cx="960660" cy="26070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noAutofit/>
          </a:bodyPr>
          <a:lstStyle/>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PROVIDER &amp; FACILITY RECOMMENDATIONS</a:t>
            </a:r>
            <a:endParaRPr b="0" i="0" sz="1400" u="none" cap="none" strike="noStrike">
              <a:solidFill>
                <a:srgbClr val="000000"/>
              </a:solidFill>
              <a:latin typeface="Poppins"/>
              <a:ea typeface="Poppins"/>
              <a:cs typeface="Poppins"/>
              <a:sym typeface="Poppins"/>
            </a:endParaRPr>
          </a:p>
        </p:txBody>
      </p:sp>
      <p:sp>
        <p:nvSpPr>
          <p:cNvPr id="133" name="Google Shape;133;p8"/>
          <p:cNvSpPr/>
          <p:nvPr/>
        </p:nvSpPr>
        <p:spPr>
          <a:xfrm>
            <a:off x="3903789" y="6508012"/>
            <a:ext cx="765288" cy="26070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noAutofit/>
          </a:bodyPr>
          <a:lstStyle/>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APPOINTMENT</a:t>
            </a:r>
            <a:br>
              <a:rPr b="1" i="0" lang="en-US" sz="700" u="none" cap="none" strike="noStrike">
                <a:solidFill>
                  <a:srgbClr val="252628"/>
                </a:solidFill>
                <a:latin typeface="Poppins"/>
                <a:ea typeface="Poppins"/>
                <a:cs typeface="Poppins"/>
                <a:sym typeface="Poppins"/>
              </a:rPr>
            </a:br>
            <a:r>
              <a:rPr b="1" i="0" lang="en-US" sz="700" u="none" cap="none" strike="noStrike">
                <a:solidFill>
                  <a:srgbClr val="252628"/>
                </a:solidFill>
                <a:latin typeface="Poppins"/>
                <a:ea typeface="Poppins"/>
                <a:cs typeface="Poppins"/>
                <a:sym typeface="Poppins"/>
              </a:rPr>
              <a:t>BOOKING</a:t>
            </a:r>
            <a:endParaRPr b="0" i="0" sz="1400" u="none" cap="none" strike="noStrike">
              <a:solidFill>
                <a:srgbClr val="000000"/>
              </a:solidFill>
              <a:latin typeface="Poppins"/>
              <a:ea typeface="Poppins"/>
              <a:cs typeface="Poppins"/>
              <a:sym typeface="Poppins"/>
            </a:endParaRPr>
          </a:p>
        </p:txBody>
      </p:sp>
      <p:sp>
        <p:nvSpPr>
          <p:cNvPr id="134" name="Google Shape;134;p8"/>
          <p:cNvSpPr/>
          <p:nvPr/>
        </p:nvSpPr>
        <p:spPr>
          <a:xfrm>
            <a:off x="2967302" y="6507999"/>
            <a:ext cx="765288" cy="26070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noAutofit/>
          </a:bodyPr>
          <a:lstStyle/>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PRESCRIPTION SAVINGS REVIEW</a:t>
            </a:r>
            <a:endParaRPr b="0" i="0" sz="1400" u="none" cap="none" strike="noStrike">
              <a:solidFill>
                <a:srgbClr val="000000"/>
              </a:solidFill>
              <a:latin typeface="Poppins"/>
              <a:ea typeface="Poppins"/>
              <a:cs typeface="Poppins"/>
              <a:sym typeface="Poppins"/>
            </a:endParaRPr>
          </a:p>
        </p:txBody>
      </p:sp>
      <p:sp>
        <p:nvSpPr>
          <p:cNvPr id="135" name="Google Shape;135;p8"/>
          <p:cNvSpPr/>
          <p:nvPr/>
        </p:nvSpPr>
        <p:spPr>
          <a:xfrm>
            <a:off x="1949877" y="6507988"/>
            <a:ext cx="871020" cy="26070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noAutofit/>
          </a:bodyPr>
          <a:lstStyle/>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HEALTHCARE CONCIERGE TEAM</a:t>
            </a:r>
            <a:endParaRPr b="0" i="0" sz="1400" u="none" cap="none" strike="noStrike">
              <a:solidFill>
                <a:srgbClr val="000000"/>
              </a:solidFill>
              <a:latin typeface="Poppins"/>
              <a:ea typeface="Poppins"/>
              <a:cs typeface="Poppins"/>
              <a:sym typeface="Poppins"/>
            </a:endParaRPr>
          </a:p>
        </p:txBody>
      </p:sp>
      <p:sp>
        <p:nvSpPr>
          <p:cNvPr id="136" name="Google Shape;136;p8"/>
          <p:cNvSpPr/>
          <p:nvPr/>
        </p:nvSpPr>
        <p:spPr>
          <a:xfrm>
            <a:off x="1038177" y="6508012"/>
            <a:ext cx="765288" cy="26070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0" lIns="0" spcFirstLastPara="1" rIns="0" wrap="square" tIns="0">
            <a:noAutofit/>
          </a:bodyPr>
          <a:lstStyle/>
          <a:p>
            <a:pPr indent="12700" lvl="0" marL="0" marR="0" rtl="0" algn="ctr">
              <a:lnSpc>
                <a:spcPct val="115000"/>
              </a:lnSpc>
              <a:spcBef>
                <a:spcPts val="100"/>
              </a:spcBef>
              <a:spcAft>
                <a:spcPts val="0"/>
              </a:spcAft>
              <a:buClr>
                <a:srgbClr val="252628"/>
              </a:buClr>
              <a:buSzPts val="700"/>
              <a:buFont typeface="Poppins"/>
              <a:buNone/>
            </a:pPr>
            <a:r>
              <a:rPr b="1" i="0" lang="en-US" sz="700" u="none" cap="none" strike="noStrike">
                <a:solidFill>
                  <a:srgbClr val="252628"/>
                </a:solidFill>
                <a:latin typeface="Poppins"/>
                <a:ea typeface="Poppins"/>
                <a:cs typeface="Poppins"/>
                <a:sym typeface="Poppins"/>
              </a:rPr>
              <a:t>PERSONALIZED BENEFITS WALLET</a:t>
            </a:r>
            <a:endParaRPr b="0" i="0" sz="1400" u="none" cap="none" strike="noStrike">
              <a:solidFill>
                <a:srgbClr val="000000"/>
              </a:solidFill>
              <a:latin typeface="Poppins"/>
              <a:ea typeface="Poppins"/>
              <a:cs typeface="Poppins"/>
              <a:sym typeface="Poppins"/>
            </a:endParaRPr>
          </a:p>
        </p:txBody>
      </p:sp>
      <p:sp>
        <p:nvSpPr>
          <p:cNvPr id="137" name="Google Shape;137;p8"/>
          <p:cNvSpPr txBox="1"/>
          <p:nvPr/>
        </p:nvSpPr>
        <p:spPr>
          <a:xfrm>
            <a:off x="1717275" y="21300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SemiBold"/>
              <a:ea typeface="Poppins SemiBold"/>
              <a:cs typeface="Poppins SemiBold"/>
              <a:sym typeface="Poppins SemiBold"/>
            </a:endParaRPr>
          </a:p>
        </p:txBody>
      </p:sp>
      <p:pic>
        <p:nvPicPr>
          <p:cNvPr id="138" name="Google Shape;138;p8"/>
          <p:cNvPicPr preferRelativeResize="0"/>
          <p:nvPr/>
        </p:nvPicPr>
        <p:blipFill rotWithShape="1">
          <a:blip r:embed="rId18">
            <a:alphaModFix/>
          </a:blip>
          <a:srcRect b="0" l="0" r="0" t="0"/>
          <a:stretch/>
        </p:blipFill>
        <p:spPr>
          <a:xfrm>
            <a:off x="6106675" y="54438"/>
            <a:ext cx="1628450" cy="76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p:nvPr/>
        </p:nvSpPr>
        <p:spPr>
          <a:xfrm>
            <a:off x="0" y="0"/>
            <a:ext cx="7772400" cy="1516500"/>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1"/>
          <p:cNvSpPr/>
          <p:nvPr/>
        </p:nvSpPr>
        <p:spPr>
          <a:xfrm>
            <a:off x="7982847" y="498451"/>
            <a:ext cx="2060964" cy="4143744"/>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 name="Google Shape;145;p1"/>
          <p:cNvSpPr/>
          <p:nvPr/>
        </p:nvSpPr>
        <p:spPr>
          <a:xfrm>
            <a:off x="8614491" y="4625717"/>
            <a:ext cx="1951506" cy="4109778"/>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p1"/>
          <p:cNvSpPr/>
          <p:nvPr/>
        </p:nvSpPr>
        <p:spPr>
          <a:xfrm>
            <a:off x="8729245" y="1417636"/>
            <a:ext cx="2833596" cy="3398814"/>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 name="Google Shape;147;p1"/>
          <p:cNvSpPr txBox="1"/>
          <p:nvPr/>
        </p:nvSpPr>
        <p:spPr>
          <a:xfrm>
            <a:off x="552325" y="1879625"/>
            <a:ext cx="6622500" cy="68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82DB3"/>
              </a:buClr>
              <a:buSzPts val="1600"/>
              <a:buFont typeface="Poppins"/>
              <a:buNone/>
            </a:pPr>
            <a:r>
              <a:rPr b="1" i="0" lang="en-US" sz="1700" u="none" cap="none" strike="noStrike">
                <a:solidFill>
                  <a:srgbClr val="3C6EF4"/>
                </a:solidFill>
                <a:latin typeface="Poppins"/>
                <a:ea typeface="Poppins"/>
                <a:cs typeface="Poppins"/>
                <a:sym typeface="Poppins"/>
              </a:rPr>
              <a:t>24/7 Healthcare Concierge</a:t>
            </a:r>
            <a:endParaRPr b="1" i="0" sz="1700" u="none" cap="none" strike="noStrike">
              <a:solidFill>
                <a:srgbClr val="3C6EF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Our concierges are available around the clock to support you with questions about your benefits and many additional services, including:</a:t>
            </a:r>
            <a:endParaRPr b="0" i="0" sz="900" u="none" cap="none" strike="noStrike">
              <a:solidFill>
                <a:srgbClr val="444444"/>
              </a:solidFill>
              <a:latin typeface="Poppins"/>
              <a:ea typeface="Poppins"/>
              <a:cs typeface="Poppins"/>
              <a:sym typeface="Poppins"/>
            </a:endParaRPr>
          </a:p>
        </p:txBody>
      </p:sp>
      <p:sp>
        <p:nvSpPr>
          <p:cNvPr id="148" name="Google Shape;148;p1"/>
          <p:cNvSpPr txBox="1"/>
          <p:nvPr/>
        </p:nvSpPr>
        <p:spPr>
          <a:xfrm>
            <a:off x="552325" y="423925"/>
            <a:ext cx="5479800" cy="728100"/>
          </a:xfrm>
          <a:prstGeom prst="rect">
            <a:avLst/>
          </a:prstGeom>
          <a:noFill/>
          <a:ln>
            <a:noFill/>
          </a:ln>
        </p:spPr>
        <p:txBody>
          <a:bodyPr anchorCtr="0" anchor="t" bIns="0" lIns="0" spcFirstLastPara="1" rIns="0" wrap="square" tIns="0">
            <a:spAutoFit/>
          </a:bodyPr>
          <a:lstStyle/>
          <a:p>
            <a:pPr indent="12700" lvl="0" marL="0" marR="0" rtl="0" algn="l">
              <a:lnSpc>
                <a:spcPct val="115000"/>
              </a:lnSpc>
              <a:spcBef>
                <a:spcPts val="0"/>
              </a:spcBef>
              <a:spcAft>
                <a:spcPts val="0"/>
              </a:spcAft>
              <a:buClr>
                <a:srgbClr val="682DB3"/>
              </a:buClr>
              <a:buSzPts val="2400"/>
              <a:buFont typeface="Poppins"/>
              <a:buNone/>
            </a:pPr>
            <a:r>
              <a:rPr b="1" i="0" lang="en-US" sz="2200" u="none" cap="none" strike="noStrike">
                <a:solidFill>
                  <a:srgbClr val="682DB3"/>
                </a:solidFill>
                <a:latin typeface="Poppins"/>
                <a:ea typeface="Poppins"/>
                <a:cs typeface="Poppins"/>
                <a:sym typeface="Poppins"/>
              </a:rPr>
              <a:t>Features and Services to Support </a:t>
            </a:r>
            <a:br>
              <a:rPr b="1" i="0" lang="en-US" sz="2200" u="none" cap="none" strike="noStrike">
                <a:solidFill>
                  <a:srgbClr val="682DB3"/>
                </a:solidFill>
                <a:latin typeface="Poppins"/>
                <a:ea typeface="Poppins"/>
                <a:cs typeface="Poppins"/>
                <a:sym typeface="Poppins"/>
              </a:rPr>
            </a:br>
            <a:r>
              <a:rPr b="1" i="0" lang="en-US" sz="2200" u="none" cap="none" strike="noStrike">
                <a:solidFill>
                  <a:srgbClr val="682DB3"/>
                </a:solidFill>
                <a:latin typeface="Poppins"/>
                <a:ea typeface="Poppins"/>
                <a:cs typeface="Poppins"/>
                <a:sym typeface="Poppins"/>
              </a:rPr>
              <a:t>Your Healthcare and Benefits Journey</a:t>
            </a:r>
            <a:endParaRPr b="0" i="0" sz="1200" u="none" cap="none" strike="noStrike">
              <a:solidFill>
                <a:srgbClr val="000000"/>
              </a:solidFill>
              <a:latin typeface="Arial"/>
              <a:ea typeface="Arial"/>
              <a:cs typeface="Arial"/>
              <a:sym typeface="Arial"/>
            </a:endParaRPr>
          </a:p>
        </p:txBody>
      </p:sp>
      <p:sp>
        <p:nvSpPr>
          <p:cNvPr id="149" name="Google Shape;149;p1"/>
          <p:cNvSpPr txBox="1"/>
          <p:nvPr/>
        </p:nvSpPr>
        <p:spPr>
          <a:xfrm>
            <a:off x="1183025" y="2790875"/>
            <a:ext cx="6265500" cy="6140400"/>
          </a:xfrm>
          <a:prstGeom prst="rect">
            <a:avLst/>
          </a:prstGeom>
          <a:noFill/>
          <a:ln>
            <a:noFill/>
          </a:ln>
        </p:spPr>
        <p:txBody>
          <a:bodyPr anchorCtr="0" anchor="t" bIns="0" lIns="0" spcFirstLastPara="1" rIns="0" wrap="square" tIns="0">
            <a:spAutoFit/>
          </a:bodyPr>
          <a:lstStyle/>
          <a:p>
            <a:pPr indent="12700" lvl="0" marL="0" marR="186688" rtl="0" algn="l">
              <a:lnSpc>
                <a:spcPct val="130800"/>
              </a:lnSpc>
              <a:spcBef>
                <a:spcPts val="5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Provider and Facility Recommendations</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Our concierge will extensively research every recommendation and call to confirm in-network participation and availability. We will direct you to the highest-quality, fair priced, and most convenient facilities based on your specific situation and preferences. </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10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Appointment Booking</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We can help confirm provider availability and schedule appointments on your behalf based on your preferences. </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10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Health Cost Estimation</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We provide cost and quality transparency that makes shopping for medical services simple. </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10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Prescription Savings Review</a:t>
            </a:r>
            <a:endParaRPr b="1" i="0" sz="1000" u="none" cap="none" strike="noStrike">
              <a:solidFill>
                <a:srgbClr val="444444"/>
              </a:solidFill>
              <a:latin typeface="Poppins"/>
              <a:ea typeface="Poppins"/>
              <a:cs typeface="Poppins"/>
              <a:sym typeface="Poppins"/>
            </a:endParaRPr>
          </a:p>
          <a:p>
            <a:pPr indent="12700" lvl="0" marL="0" marR="186687"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Rx costs can skyrocket so we use several savings strategies to help you find lower-cost medication alternatives, saving you real dollars.</a:t>
            </a:r>
            <a:br>
              <a:rPr b="0" i="0" lang="en-US" sz="1000" u="none" cap="none" strike="noStrike">
                <a:solidFill>
                  <a:srgbClr val="444444"/>
                </a:solidFill>
                <a:latin typeface="Poppins"/>
                <a:ea typeface="Poppins"/>
                <a:cs typeface="Poppins"/>
                <a:sym typeface="Poppins"/>
              </a:rPr>
            </a:br>
            <a:endParaRPr b="0" i="0" sz="1000" u="none" cap="none" strike="noStrike">
              <a:solidFill>
                <a:srgbClr val="444444"/>
              </a:solidFill>
              <a:latin typeface="Poppins"/>
              <a:ea typeface="Poppins"/>
              <a:cs typeface="Poppins"/>
              <a:sym typeface="Poppins"/>
            </a:endParaRPr>
          </a:p>
          <a:p>
            <a:pPr indent="0" lvl="0" marL="0" marR="186688" rtl="0" algn="l">
              <a:lnSpc>
                <a:spcPct val="130800"/>
              </a:lnSpc>
              <a:spcBef>
                <a:spcPts val="10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Dental and Vision Assistance</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We can help you with your dental and vision needs, like finding providers, making appointments, explaining benefits and more. </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10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Answer Benefits Questions</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Our concierges can help with general questions about your health plans, other benefits, and more.</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Disclaimer: While HealthJoy is not your insurance, we are here to help you navigate the system and understand your benefits. At times we may need to contact your insurance to help with your request but we take the burden off of you to do the research. Also, some providers may not provide information directly to HealthJoy as a third party and we’ll let you know if that happens so you can work directly with the provider.</a:t>
            </a:r>
            <a:endParaRPr b="0" i="0" sz="1000" u="none" cap="none" strike="noStrike">
              <a:solidFill>
                <a:srgbClr val="444444"/>
              </a:solidFill>
              <a:latin typeface="Poppins"/>
              <a:ea typeface="Poppins"/>
              <a:cs typeface="Poppins"/>
              <a:sym typeface="Poppins"/>
            </a:endParaRPr>
          </a:p>
        </p:txBody>
      </p:sp>
      <p:grpSp>
        <p:nvGrpSpPr>
          <p:cNvPr id="150" name="Google Shape;150;p1"/>
          <p:cNvGrpSpPr/>
          <p:nvPr/>
        </p:nvGrpSpPr>
        <p:grpSpPr>
          <a:xfrm>
            <a:off x="552327" y="2828699"/>
            <a:ext cx="408671" cy="425933"/>
            <a:chOff x="-4" y="-1"/>
            <a:chExt cx="358735" cy="389656"/>
          </a:xfrm>
        </p:grpSpPr>
        <p:sp>
          <p:nvSpPr>
            <p:cNvPr id="151" name="Google Shape;151;p1"/>
            <p:cNvSpPr/>
            <p:nvPr/>
          </p:nvSpPr>
          <p:spPr>
            <a:xfrm>
              <a:off x="192831" y="180040"/>
              <a:ext cx="165900" cy="165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52" name="Google Shape;152;p1"/>
            <p:cNvSpPr/>
            <p:nvPr/>
          </p:nvSpPr>
          <p:spPr>
            <a:xfrm>
              <a:off x="16099" y="180616"/>
              <a:ext cx="141000" cy="102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53" name="Google Shape;153;p1"/>
            <p:cNvSpPr/>
            <p:nvPr/>
          </p:nvSpPr>
          <p:spPr>
            <a:xfrm>
              <a:off x="24412" y="-1"/>
              <a:ext cx="25920" cy="25920"/>
            </a:xfrm>
            <a:custGeom>
              <a:rect b="b" l="l" r="r" t="t"/>
              <a:pathLst>
                <a:path extrusionOk="0" h="21600" w="21600">
                  <a:moveTo>
                    <a:pt x="10796" y="0"/>
                  </a:moveTo>
                  <a:lnTo>
                    <a:pt x="6593" y="849"/>
                  </a:lnTo>
                  <a:lnTo>
                    <a:pt x="3161" y="3163"/>
                  </a:lnTo>
                  <a:lnTo>
                    <a:pt x="848" y="6597"/>
                  </a:lnTo>
                  <a:lnTo>
                    <a:pt x="0" y="10800"/>
                  </a:lnTo>
                  <a:lnTo>
                    <a:pt x="848" y="15003"/>
                  </a:lnTo>
                  <a:lnTo>
                    <a:pt x="3161" y="18436"/>
                  </a:lnTo>
                  <a:lnTo>
                    <a:pt x="6593" y="20751"/>
                  </a:lnTo>
                  <a:lnTo>
                    <a:pt x="10796" y="21600"/>
                  </a:lnTo>
                  <a:lnTo>
                    <a:pt x="15001" y="20751"/>
                  </a:lnTo>
                  <a:lnTo>
                    <a:pt x="18435" y="18436"/>
                  </a:lnTo>
                  <a:lnTo>
                    <a:pt x="20751" y="15003"/>
                  </a:lnTo>
                  <a:lnTo>
                    <a:pt x="21600" y="10800"/>
                  </a:lnTo>
                  <a:lnTo>
                    <a:pt x="20751" y="6597"/>
                  </a:lnTo>
                  <a:lnTo>
                    <a:pt x="18435" y="3163"/>
                  </a:lnTo>
                  <a:lnTo>
                    <a:pt x="15001" y="849"/>
                  </a:lnTo>
                  <a:lnTo>
                    <a:pt x="10796"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154" name="Google Shape;154;p1"/>
            <p:cNvGrpSpPr/>
            <p:nvPr/>
          </p:nvGrpSpPr>
          <p:grpSpPr>
            <a:xfrm>
              <a:off x="-4" y="9450"/>
              <a:ext cx="173031" cy="255908"/>
              <a:chOff x="-1" y="-2"/>
              <a:chExt cx="173031" cy="255908"/>
            </a:xfrm>
          </p:grpSpPr>
          <p:sp>
            <p:nvSpPr>
              <p:cNvPr id="155" name="Google Shape;155;p1"/>
              <p:cNvSpPr/>
              <p:nvPr/>
            </p:nvSpPr>
            <p:spPr>
              <a:xfrm>
                <a:off x="-1" y="0"/>
                <a:ext cx="119286" cy="255906"/>
              </a:xfrm>
              <a:custGeom>
                <a:rect b="b" l="l" r="r" t="t"/>
                <a:pathLst>
                  <a:path extrusionOk="0" h="21600" w="21600">
                    <a:moveTo>
                      <a:pt x="4424" y="0"/>
                    </a:moveTo>
                    <a:lnTo>
                      <a:pt x="31" y="2047"/>
                    </a:lnTo>
                    <a:lnTo>
                      <a:pt x="26" y="4700"/>
                    </a:lnTo>
                    <a:lnTo>
                      <a:pt x="0" y="14302"/>
                    </a:lnTo>
                    <a:lnTo>
                      <a:pt x="1062" y="16898"/>
                    </a:lnTo>
                    <a:lnTo>
                      <a:pt x="3471" y="19045"/>
                    </a:lnTo>
                    <a:lnTo>
                      <a:pt x="8092" y="20842"/>
                    </a:lnTo>
                    <a:lnTo>
                      <a:pt x="15645" y="21600"/>
                    </a:lnTo>
                    <a:lnTo>
                      <a:pt x="15694" y="21600"/>
                    </a:lnTo>
                    <a:lnTo>
                      <a:pt x="21600" y="21007"/>
                    </a:lnTo>
                    <a:lnTo>
                      <a:pt x="15670" y="21007"/>
                    </a:lnTo>
                    <a:lnTo>
                      <a:pt x="11538" y="20797"/>
                    </a:lnTo>
                    <a:lnTo>
                      <a:pt x="5251" y="19134"/>
                    </a:lnTo>
                    <a:lnTo>
                      <a:pt x="2065" y="16457"/>
                    </a:lnTo>
                    <a:lnTo>
                      <a:pt x="1272" y="14301"/>
                    </a:lnTo>
                    <a:lnTo>
                      <a:pt x="1303" y="2047"/>
                    </a:lnTo>
                    <a:lnTo>
                      <a:pt x="1746" y="1228"/>
                    </a:lnTo>
                    <a:lnTo>
                      <a:pt x="2744" y="794"/>
                    </a:lnTo>
                    <a:lnTo>
                      <a:pt x="3802" y="623"/>
                    </a:lnTo>
                    <a:lnTo>
                      <a:pt x="4424" y="593"/>
                    </a:lnTo>
                    <a:lnTo>
                      <a:pt x="4424"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56" name="Google Shape;156;p1"/>
              <p:cNvSpPr/>
              <p:nvPr/>
            </p:nvSpPr>
            <p:spPr>
              <a:xfrm>
                <a:off x="86522" y="-2"/>
                <a:ext cx="86508" cy="248886"/>
              </a:xfrm>
              <a:custGeom>
                <a:rect b="b" l="l" r="r" t="t"/>
                <a:pathLst>
                  <a:path extrusionOk="0" h="21600" w="21600">
                    <a:moveTo>
                      <a:pt x="15501" y="0"/>
                    </a:moveTo>
                    <a:lnTo>
                      <a:pt x="15501" y="609"/>
                    </a:lnTo>
                    <a:lnTo>
                      <a:pt x="16248" y="635"/>
                    </a:lnTo>
                    <a:lnTo>
                      <a:pt x="17718" y="802"/>
                    </a:lnTo>
                    <a:lnTo>
                      <a:pt x="19156" y="1247"/>
                    </a:lnTo>
                    <a:lnTo>
                      <a:pt x="19804" y="2105"/>
                    </a:lnTo>
                    <a:lnTo>
                      <a:pt x="19810" y="4833"/>
                    </a:lnTo>
                    <a:lnTo>
                      <a:pt x="19847" y="14705"/>
                    </a:lnTo>
                    <a:lnTo>
                      <a:pt x="18500" y="17251"/>
                    </a:lnTo>
                    <a:lnTo>
                      <a:pt x="15445" y="19251"/>
                    </a:lnTo>
                    <a:lnTo>
                      <a:pt x="9583" y="20907"/>
                    </a:lnTo>
                    <a:lnTo>
                      <a:pt x="0" y="21600"/>
                    </a:lnTo>
                    <a:lnTo>
                      <a:pt x="8175" y="21600"/>
                    </a:lnTo>
                    <a:lnTo>
                      <a:pt x="16816" y="19583"/>
                    </a:lnTo>
                    <a:lnTo>
                      <a:pt x="20136" y="17374"/>
                    </a:lnTo>
                    <a:lnTo>
                      <a:pt x="21600" y="14704"/>
                    </a:lnTo>
                    <a:lnTo>
                      <a:pt x="21557" y="2105"/>
                    </a:lnTo>
                    <a:lnTo>
                      <a:pt x="20905" y="1074"/>
                    </a:lnTo>
                    <a:lnTo>
                      <a:pt x="19315" y="428"/>
                    </a:lnTo>
                    <a:lnTo>
                      <a:pt x="17331" y="95"/>
                    </a:lnTo>
                    <a:lnTo>
                      <a:pt x="15501"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157" name="Google Shape;157;p1"/>
            <p:cNvSpPr/>
            <p:nvPr/>
          </p:nvSpPr>
          <p:spPr>
            <a:xfrm>
              <a:off x="122604" y="-1"/>
              <a:ext cx="25920" cy="25920"/>
            </a:xfrm>
            <a:custGeom>
              <a:rect b="b" l="l" r="r" t="t"/>
              <a:pathLst>
                <a:path extrusionOk="0" h="21600" w="21600">
                  <a:moveTo>
                    <a:pt x="10804" y="0"/>
                  </a:moveTo>
                  <a:lnTo>
                    <a:pt x="6596" y="849"/>
                  </a:lnTo>
                  <a:lnTo>
                    <a:pt x="3162" y="3163"/>
                  </a:lnTo>
                  <a:lnTo>
                    <a:pt x="848" y="6597"/>
                  </a:lnTo>
                  <a:lnTo>
                    <a:pt x="0" y="10800"/>
                  </a:lnTo>
                  <a:lnTo>
                    <a:pt x="848" y="15003"/>
                  </a:lnTo>
                  <a:lnTo>
                    <a:pt x="3162" y="18436"/>
                  </a:lnTo>
                  <a:lnTo>
                    <a:pt x="6596" y="20751"/>
                  </a:lnTo>
                  <a:lnTo>
                    <a:pt x="10804" y="21600"/>
                  </a:lnTo>
                  <a:lnTo>
                    <a:pt x="15007" y="20751"/>
                  </a:lnTo>
                  <a:lnTo>
                    <a:pt x="18439" y="18436"/>
                  </a:lnTo>
                  <a:lnTo>
                    <a:pt x="20752" y="15003"/>
                  </a:lnTo>
                  <a:lnTo>
                    <a:pt x="21600" y="10800"/>
                  </a:lnTo>
                  <a:lnTo>
                    <a:pt x="20752" y="6597"/>
                  </a:lnTo>
                  <a:lnTo>
                    <a:pt x="18439" y="3163"/>
                  </a:lnTo>
                  <a:lnTo>
                    <a:pt x="15007" y="849"/>
                  </a:lnTo>
                  <a:lnTo>
                    <a:pt x="10804"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158" name="Google Shape;158;p1"/>
            <p:cNvGrpSpPr/>
            <p:nvPr/>
          </p:nvGrpSpPr>
          <p:grpSpPr>
            <a:xfrm>
              <a:off x="83084" y="50898"/>
              <a:ext cx="169471" cy="338757"/>
              <a:chOff x="-2" y="-1"/>
              <a:chExt cx="169471" cy="338757"/>
            </a:xfrm>
          </p:grpSpPr>
          <p:sp>
            <p:nvSpPr>
              <p:cNvPr id="159" name="Google Shape;159;p1"/>
              <p:cNvSpPr/>
              <p:nvPr/>
            </p:nvSpPr>
            <p:spPr>
              <a:xfrm>
                <a:off x="-2" y="231674"/>
                <a:ext cx="91692" cy="107082"/>
              </a:xfrm>
              <a:custGeom>
                <a:rect b="b" l="l" r="r" t="t"/>
                <a:pathLst>
                  <a:path extrusionOk="0" h="21600" w="21600">
                    <a:moveTo>
                      <a:pt x="1654" y="0"/>
                    </a:moveTo>
                    <a:lnTo>
                      <a:pt x="0" y="0"/>
                    </a:lnTo>
                    <a:lnTo>
                      <a:pt x="0" y="8339"/>
                    </a:lnTo>
                    <a:lnTo>
                      <a:pt x="273" y="10467"/>
                    </a:lnTo>
                    <a:lnTo>
                      <a:pt x="2018" y="15019"/>
                    </a:lnTo>
                    <a:lnTo>
                      <a:pt x="6625" y="19547"/>
                    </a:lnTo>
                    <a:lnTo>
                      <a:pt x="15487" y="21600"/>
                    </a:lnTo>
                    <a:lnTo>
                      <a:pt x="21600" y="20183"/>
                    </a:lnTo>
                    <a:lnTo>
                      <a:pt x="15487" y="20183"/>
                    </a:lnTo>
                    <a:lnTo>
                      <a:pt x="7585" y="18400"/>
                    </a:lnTo>
                    <a:lnTo>
                      <a:pt x="3468" y="14440"/>
                    </a:lnTo>
                    <a:lnTo>
                      <a:pt x="1903" y="10391"/>
                    </a:lnTo>
                    <a:lnTo>
                      <a:pt x="1654" y="8339"/>
                    </a:lnTo>
                    <a:lnTo>
                      <a:pt x="1654"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60" name="Google Shape;160;p1"/>
              <p:cNvSpPr/>
              <p:nvPr/>
            </p:nvSpPr>
            <p:spPr>
              <a:xfrm>
                <a:off x="65735" y="-1"/>
                <a:ext cx="103734" cy="331722"/>
              </a:xfrm>
              <a:custGeom>
                <a:rect b="b" l="l" r="r" t="t"/>
                <a:pathLst>
                  <a:path extrusionOk="0" h="21600" w="21600">
                    <a:moveTo>
                      <a:pt x="21600" y="0"/>
                    </a:moveTo>
                    <a:lnTo>
                      <a:pt x="16227" y="454"/>
                    </a:lnTo>
                    <a:lnTo>
                      <a:pt x="12390" y="2460"/>
                    </a:lnTo>
                    <a:lnTo>
                      <a:pt x="12229" y="17777"/>
                    </a:lnTo>
                    <a:lnTo>
                      <a:pt x="12013" y="18439"/>
                    </a:lnTo>
                    <a:lnTo>
                      <a:pt x="10635" y="19747"/>
                    </a:lnTo>
                    <a:lnTo>
                      <a:pt x="6997" y="21024"/>
                    </a:lnTo>
                    <a:lnTo>
                      <a:pt x="0" y="21600"/>
                    </a:lnTo>
                    <a:lnTo>
                      <a:pt x="5405" y="21600"/>
                    </a:lnTo>
                    <a:lnTo>
                      <a:pt x="11908" y="19933"/>
                    </a:lnTo>
                    <a:lnTo>
                      <a:pt x="13691" y="17777"/>
                    </a:lnTo>
                    <a:lnTo>
                      <a:pt x="13691" y="2930"/>
                    </a:lnTo>
                    <a:lnTo>
                      <a:pt x="13832" y="2501"/>
                    </a:lnTo>
                    <a:lnTo>
                      <a:pt x="14724" y="1656"/>
                    </a:lnTo>
                    <a:lnTo>
                      <a:pt x="17077" y="829"/>
                    </a:lnTo>
                    <a:lnTo>
                      <a:pt x="21600" y="457"/>
                    </a:lnTo>
                    <a:lnTo>
                      <a:pt x="21600"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grpSp>
          <p:nvGrpSpPr>
            <p:cNvPr id="161" name="Google Shape;161;p1"/>
            <p:cNvGrpSpPr/>
            <p:nvPr/>
          </p:nvGrpSpPr>
          <p:grpSpPr>
            <a:xfrm>
              <a:off x="248910" y="30174"/>
              <a:ext cx="48498" cy="48492"/>
              <a:chOff x="-1" y="-1"/>
              <a:chExt cx="48498" cy="48492"/>
            </a:xfrm>
          </p:grpSpPr>
          <p:sp>
            <p:nvSpPr>
              <p:cNvPr id="162" name="Google Shape;162;p1"/>
              <p:cNvSpPr/>
              <p:nvPr/>
            </p:nvSpPr>
            <p:spPr>
              <a:xfrm>
                <a:off x="-1" y="-1"/>
                <a:ext cx="41256" cy="48492"/>
              </a:xfrm>
              <a:custGeom>
                <a:rect b="b" l="l" r="r" t="t"/>
                <a:pathLst>
                  <a:path extrusionOk="0" h="21600" w="21600">
                    <a:moveTo>
                      <a:pt x="12696" y="0"/>
                    </a:moveTo>
                    <a:lnTo>
                      <a:pt x="7759" y="850"/>
                    </a:lnTo>
                    <a:lnTo>
                      <a:pt x="3722" y="3166"/>
                    </a:lnTo>
                    <a:lnTo>
                      <a:pt x="999" y="6600"/>
                    </a:lnTo>
                    <a:lnTo>
                      <a:pt x="0" y="10800"/>
                    </a:lnTo>
                    <a:lnTo>
                      <a:pt x="999" y="15000"/>
                    </a:lnTo>
                    <a:lnTo>
                      <a:pt x="3722" y="18433"/>
                    </a:lnTo>
                    <a:lnTo>
                      <a:pt x="7759" y="20750"/>
                    </a:lnTo>
                    <a:lnTo>
                      <a:pt x="12696" y="21600"/>
                    </a:lnTo>
                    <a:lnTo>
                      <a:pt x="17633" y="20750"/>
                    </a:lnTo>
                    <a:lnTo>
                      <a:pt x="21600" y="18473"/>
                    </a:lnTo>
                    <a:lnTo>
                      <a:pt x="12696" y="18473"/>
                    </a:lnTo>
                    <a:lnTo>
                      <a:pt x="9188" y="17869"/>
                    </a:lnTo>
                    <a:lnTo>
                      <a:pt x="6321" y="16223"/>
                    </a:lnTo>
                    <a:lnTo>
                      <a:pt x="4385" y="13784"/>
                    </a:lnTo>
                    <a:lnTo>
                      <a:pt x="3675" y="10800"/>
                    </a:lnTo>
                    <a:lnTo>
                      <a:pt x="4385" y="7816"/>
                    </a:lnTo>
                    <a:lnTo>
                      <a:pt x="6321" y="5377"/>
                    </a:lnTo>
                    <a:lnTo>
                      <a:pt x="9188" y="3730"/>
                    </a:lnTo>
                    <a:lnTo>
                      <a:pt x="12696" y="3127"/>
                    </a:lnTo>
                    <a:lnTo>
                      <a:pt x="21600" y="3127"/>
                    </a:lnTo>
                    <a:lnTo>
                      <a:pt x="17633" y="850"/>
                    </a:lnTo>
                    <a:lnTo>
                      <a:pt x="12696"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63" name="Google Shape;163;p1"/>
              <p:cNvSpPr/>
              <p:nvPr/>
            </p:nvSpPr>
            <p:spPr>
              <a:xfrm>
                <a:off x="24251" y="7020"/>
                <a:ext cx="24246" cy="34452"/>
              </a:xfrm>
              <a:custGeom>
                <a:rect b="b" l="l" r="r" t="t"/>
                <a:pathLst>
                  <a:path extrusionOk="0" h="21600" w="21600">
                    <a:moveTo>
                      <a:pt x="15148" y="0"/>
                    </a:moveTo>
                    <a:lnTo>
                      <a:pt x="0" y="0"/>
                    </a:lnTo>
                    <a:lnTo>
                      <a:pt x="5967" y="850"/>
                    </a:lnTo>
                    <a:lnTo>
                      <a:pt x="10847" y="3167"/>
                    </a:lnTo>
                    <a:lnTo>
                      <a:pt x="14139" y="6600"/>
                    </a:lnTo>
                    <a:lnTo>
                      <a:pt x="15347" y="10800"/>
                    </a:lnTo>
                    <a:lnTo>
                      <a:pt x="14139" y="14999"/>
                    </a:lnTo>
                    <a:lnTo>
                      <a:pt x="10847" y="18433"/>
                    </a:lnTo>
                    <a:lnTo>
                      <a:pt x="5967" y="20750"/>
                    </a:lnTo>
                    <a:lnTo>
                      <a:pt x="0" y="21600"/>
                    </a:lnTo>
                    <a:lnTo>
                      <a:pt x="15148" y="21600"/>
                    </a:lnTo>
                    <a:lnTo>
                      <a:pt x="15267" y="21544"/>
                    </a:lnTo>
                    <a:lnTo>
                      <a:pt x="19900" y="16711"/>
                    </a:lnTo>
                    <a:lnTo>
                      <a:pt x="21600" y="10800"/>
                    </a:lnTo>
                    <a:lnTo>
                      <a:pt x="19900" y="4888"/>
                    </a:lnTo>
                    <a:lnTo>
                      <a:pt x="15267" y="56"/>
                    </a:lnTo>
                    <a:lnTo>
                      <a:pt x="15148"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164" name="Google Shape;164;p1"/>
            <p:cNvSpPr/>
            <p:nvPr/>
          </p:nvSpPr>
          <p:spPr>
            <a:xfrm>
              <a:off x="263436" y="44695"/>
              <a:ext cx="19440" cy="19440"/>
            </a:xfrm>
            <a:custGeom>
              <a:rect b="b" l="l" r="r" t="t"/>
              <a:pathLst>
                <a:path extrusionOk="0" h="21600" w="21600">
                  <a:moveTo>
                    <a:pt x="16765" y="0"/>
                  </a:moveTo>
                  <a:lnTo>
                    <a:pt x="4834" y="0"/>
                  </a:lnTo>
                  <a:lnTo>
                    <a:pt x="0" y="4832"/>
                  </a:lnTo>
                  <a:lnTo>
                    <a:pt x="0" y="16768"/>
                  </a:lnTo>
                  <a:lnTo>
                    <a:pt x="4834" y="21600"/>
                  </a:lnTo>
                  <a:lnTo>
                    <a:pt x="16765" y="21600"/>
                  </a:lnTo>
                  <a:lnTo>
                    <a:pt x="21600" y="16768"/>
                  </a:lnTo>
                  <a:lnTo>
                    <a:pt x="21600" y="4832"/>
                  </a:lnTo>
                  <a:lnTo>
                    <a:pt x="16765" y="0"/>
                  </a:lnTo>
                  <a:close/>
                </a:path>
              </a:pathLst>
            </a:cu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65" name="Google Shape;165;p1"/>
            <p:cNvSpPr/>
            <p:nvPr/>
          </p:nvSpPr>
          <p:spPr>
            <a:xfrm>
              <a:off x="234949" y="223874"/>
              <a:ext cx="81600" cy="777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pic>
        <p:nvPicPr>
          <p:cNvPr id="166" name="Google Shape;166;p1"/>
          <p:cNvPicPr preferRelativeResize="0"/>
          <p:nvPr/>
        </p:nvPicPr>
        <p:blipFill rotWithShape="1">
          <a:blip r:embed="rId6">
            <a:alphaModFix/>
          </a:blip>
          <a:srcRect b="0" l="0" r="0" t="0"/>
          <a:stretch/>
        </p:blipFill>
        <p:spPr>
          <a:xfrm>
            <a:off x="552325" y="3866633"/>
            <a:ext cx="408675" cy="425942"/>
          </a:xfrm>
          <a:prstGeom prst="rect">
            <a:avLst/>
          </a:prstGeom>
          <a:noFill/>
          <a:ln>
            <a:noFill/>
          </a:ln>
        </p:spPr>
      </p:pic>
      <p:pic>
        <p:nvPicPr>
          <p:cNvPr id="167" name="Google Shape;167;p1"/>
          <p:cNvPicPr preferRelativeResize="0"/>
          <p:nvPr/>
        </p:nvPicPr>
        <p:blipFill rotWithShape="1">
          <a:blip r:embed="rId7">
            <a:alphaModFix/>
          </a:blip>
          <a:srcRect b="0" l="0" r="0" t="0"/>
          <a:stretch/>
        </p:blipFill>
        <p:spPr>
          <a:xfrm>
            <a:off x="598325" y="5223025"/>
            <a:ext cx="316675" cy="422233"/>
          </a:xfrm>
          <a:prstGeom prst="rect">
            <a:avLst/>
          </a:prstGeom>
          <a:noFill/>
          <a:ln>
            <a:noFill/>
          </a:ln>
        </p:spPr>
      </p:pic>
      <p:grpSp>
        <p:nvGrpSpPr>
          <p:cNvPr id="168" name="Google Shape;168;p1"/>
          <p:cNvGrpSpPr/>
          <p:nvPr/>
        </p:nvGrpSpPr>
        <p:grpSpPr>
          <a:xfrm>
            <a:off x="508750" y="6157883"/>
            <a:ext cx="495825" cy="527299"/>
            <a:chOff x="628525" y="6306475"/>
            <a:chExt cx="495825" cy="527299"/>
          </a:xfrm>
        </p:grpSpPr>
        <p:pic>
          <p:nvPicPr>
            <p:cNvPr id="169" name="Google Shape;169;p1"/>
            <p:cNvPicPr preferRelativeResize="0"/>
            <p:nvPr/>
          </p:nvPicPr>
          <p:blipFill rotWithShape="1">
            <a:blip r:embed="rId8">
              <a:alphaModFix/>
            </a:blip>
            <a:srcRect b="0" l="0" r="66136" t="0"/>
            <a:stretch/>
          </p:blipFill>
          <p:spPr>
            <a:xfrm>
              <a:off x="628525" y="6306475"/>
              <a:ext cx="316675" cy="330040"/>
            </a:xfrm>
            <a:prstGeom prst="rect">
              <a:avLst/>
            </a:prstGeom>
            <a:noFill/>
            <a:ln>
              <a:noFill/>
            </a:ln>
          </p:spPr>
        </p:pic>
        <p:pic>
          <p:nvPicPr>
            <p:cNvPr id="170" name="Google Shape;170;p1"/>
            <p:cNvPicPr preferRelativeResize="0"/>
            <p:nvPr/>
          </p:nvPicPr>
          <p:blipFill rotWithShape="1">
            <a:blip r:embed="rId8">
              <a:alphaModFix/>
            </a:blip>
            <a:srcRect b="0" l="62471" r="0" t="0"/>
            <a:stretch/>
          </p:blipFill>
          <p:spPr>
            <a:xfrm>
              <a:off x="807675" y="6535963"/>
              <a:ext cx="316675" cy="297811"/>
            </a:xfrm>
            <a:prstGeom prst="rect">
              <a:avLst/>
            </a:prstGeom>
            <a:noFill/>
            <a:ln>
              <a:noFill/>
            </a:ln>
          </p:spPr>
        </p:pic>
      </p:grpSp>
      <p:pic>
        <p:nvPicPr>
          <p:cNvPr id="171" name="Google Shape;171;p1"/>
          <p:cNvPicPr preferRelativeResize="0"/>
          <p:nvPr/>
        </p:nvPicPr>
        <p:blipFill rotWithShape="1">
          <a:blip r:embed="rId9">
            <a:alphaModFix/>
          </a:blip>
          <a:srcRect b="0" l="0" r="0" t="0"/>
          <a:stretch/>
        </p:blipFill>
        <p:spPr>
          <a:xfrm>
            <a:off x="598325" y="7035066"/>
            <a:ext cx="316675" cy="506680"/>
          </a:xfrm>
          <a:prstGeom prst="rect">
            <a:avLst/>
          </a:prstGeom>
          <a:noFill/>
          <a:ln>
            <a:noFill/>
          </a:ln>
        </p:spPr>
      </p:pic>
      <p:pic>
        <p:nvPicPr>
          <p:cNvPr id="172" name="Google Shape;172;p1"/>
          <p:cNvPicPr preferRelativeResize="0"/>
          <p:nvPr/>
        </p:nvPicPr>
        <p:blipFill rotWithShape="1">
          <a:blip r:embed="rId10">
            <a:alphaModFix/>
          </a:blip>
          <a:srcRect b="0" l="0" r="0" t="0"/>
          <a:stretch/>
        </p:blipFill>
        <p:spPr>
          <a:xfrm>
            <a:off x="508750" y="4555312"/>
            <a:ext cx="408675" cy="481187"/>
          </a:xfrm>
          <a:prstGeom prst="rect">
            <a:avLst/>
          </a:prstGeom>
          <a:noFill/>
          <a:ln>
            <a:noFill/>
          </a:ln>
        </p:spPr>
      </p:pic>
      <p:sp>
        <p:nvSpPr>
          <p:cNvPr id="173" name="Google Shape;173;p1"/>
          <p:cNvSpPr/>
          <p:nvPr/>
        </p:nvSpPr>
        <p:spPr>
          <a:xfrm>
            <a:off x="3450750" y="9668175"/>
            <a:ext cx="870900" cy="2319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74" name="Google Shape;174;p1"/>
          <p:cNvPicPr preferRelativeResize="0"/>
          <p:nvPr/>
        </p:nvPicPr>
        <p:blipFill rotWithShape="1">
          <a:blip r:embed="rId12">
            <a:alphaModFix/>
          </a:blip>
          <a:srcRect b="0" l="0" r="0" t="0"/>
          <a:stretch/>
        </p:blipFill>
        <p:spPr>
          <a:xfrm>
            <a:off x="6106675" y="54438"/>
            <a:ext cx="1628450" cy="762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8df420f9f3_0_0"/>
          <p:cNvSpPr/>
          <p:nvPr/>
        </p:nvSpPr>
        <p:spPr>
          <a:xfrm>
            <a:off x="0" y="0"/>
            <a:ext cx="7772400" cy="1516500"/>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g28df420f9f3_0_0"/>
          <p:cNvSpPr/>
          <p:nvPr/>
        </p:nvSpPr>
        <p:spPr>
          <a:xfrm>
            <a:off x="7982847" y="117451"/>
            <a:ext cx="2060964" cy="4143744"/>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g28df420f9f3_0_0"/>
          <p:cNvSpPr/>
          <p:nvPr/>
        </p:nvSpPr>
        <p:spPr>
          <a:xfrm>
            <a:off x="8614491" y="4244717"/>
            <a:ext cx="1951506" cy="4109778"/>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g28df420f9f3_0_0"/>
          <p:cNvSpPr/>
          <p:nvPr/>
        </p:nvSpPr>
        <p:spPr>
          <a:xfrm>
            <a:off x="8729245" y="1036636"/>
            <a:ext cx="2833596" cy="3398814"/>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g28df420f9f3_0_0"/>
          <p:cNvSpPr txBox="1"/>
          <p:nvPr/>
        </p:nvSpPr>
        <p:spPr>
          <a:xfrm>
            <a:off x="535325" y="1713900"/>
            <a:ext cx="7019100" cy="47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82DB3"/>
              </a:buClr>
              <a:buSzPts val="1600"/>
              <a:buFont typeface="Poppins"/>
              <a:buNone/>
            </a:pPr>
            <a:r>
              <a:rPr b="1" i="0" lang="en-US" sz="1700" u="none" cap="none" strike="noStrike">
                <a:solidFill>
                  <a:srgbClr val="3C6EF4"/>
                </a:solidFill>
                <a:latin typeface="Poppins"/>
                <a:ea typeface="Poppins"/>
                <a:cs typeface="Poppins"/>
                <a:sym typeface="Poppins"/>
              </a:rPr>
              <a:t>In-App Features</a:t>
            </a:r>
            <a:endParaRPr b="1" i="0" sz="1700" u="none" cap="none" strike="noStrike">
              <a:solidFill>
                <a:srgbClr val="3C6EF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HealthJoy contains many self-service features to provide information and resources right at your fingertips. </a:t>
            </a:r>
            <a:endParaRPr b="0" i="0" sz="1000" u="none" cap="none" strike="noStrike">
              <a:solidFill>
                <a:srgbClr val="444444"/>
              </a:solidFill>
              <a:latin typeface="Poppins"/>
              <a:ea typeface="Poppins"/>
              <a:cs typeface="Poppins"/>
              <a:sym typeface="Poppins"/>
            </a:endParaRPr>
          </a:p>
        </p:txBody>
      </p:sp>
      <p:sp>
        <p:nvSpPr>
          <p:cNvPr id="184" name="Google Shape;184;g28df420f9f3_0_0"/>
          <p:cNvSpPr txBox="1"/>
          <p:nvPr/>
        </p:nvSpPr>
        <p:spPr>
          <a:xfrm>
            <a:off x="1251075" y="2391400"/>
            <a:ext cx="6130800" cy="6657900"/>
          </a:xfrm>
          <a:prstGeom prst="rect">
            <a:avLst/>
          </a:prstGeom>
          <a:noFill/>
          <a:ln>
            <a:noFill/>
          </a:ln>
        </p:spPr>
        <p:txBody>
          <a:bodyPr anchorCtr="0" anchor="t" bIns="0" lIns="0" spcFirstLastPara="1" rIns="0" wrap="square" tIns="0">
            <a:spAutoFit/>
          </a:bodyPr>
          <a:lstStyle/>
          <a:p>
            <a:pPr indent="12700" lvl="0" marL="0" marR="186688" rtl="0" algn="l">
              <a:lnSpc>
                <a:spcPct val="130800"/>
              </a:lnSpc>
              <a:spcBef>
                <a:spcPts val="5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Home Screen</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Your starting point from within the app. On this screen you can view your Health Coverage information, view Health Recommendations, or jump to your available Health Programs.</a:t>
            </a:r>
            <a:r>
              <a:rPr b="0" i="0" lang="en-US" sz="600" u="none" cap="none" strike="noStrike">
                <a:solidFill>
                  <a:srgbClr val="444444"/>
                </a:solidFill>
                <a:latin typeface="Poppins"/>
                <a:ea typeface="Poppins"/>
                <a:cs typeface="Poppins"/>
                <a:sym typeface="Poppins"/>
              </a:rPr>
              <a:t> </a:t>
            </a:r>
            <a:br>
              <a:rPr b="0" i="0" lang="en-US" sz="600" u="none" cap="none" strike="noStrike">
                <a:solidFill>
                  <a:srgbClr val="444444"/>
                </a:solidFill>
                <a:latin typeface="Poppins"/>
                <a:ea typeface="Poppins"/>
                <a:cs typeface="Poppins"/>
                <a:sym typeface="Poppins"/>
              </a:rPr>
            </a:br>
            <a:br>
              <a:rPr b="0" i="0" lang="en-US" sz="600" u="none" cap="none" strike="noStrike">
                <a:solidFill>
                  <a:srgbClr val="444444"/>
                </a:solidFill>
                <a:latin typeface="Poppins"/>
                <a:ea typeface="Poppins"/>
                <a:cs typeface="Poppins"/>
                <a:sym typeface="Poppins"/>
              </a:rPr>
            </a:br>
            <a:r>
              <a:rPr b="1" i="0" lang="en-US" sz="1000" u="none" cap="none" strike="noStrike">
                <a:solidFill>
                  <a:srgbClr val="444444"/>
                </a:solidFill>
                <a:latin typeface="Poppins"/>
                <a:ea typeface="Poppins"/>
                <a:cs typeface="Poppins"/>
                <a:sym typeface="Poppins"/>
              </a:rPr>
              <a:t>Provider Search</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Search for in-network providers using our map feature or connect with a concierge for an extra helping hand.</a:t>
            </a:r>
            <a:br>
              <a:rPr b="0" i="0" lang="en-US" sz="1000" u="none" cap="none" strike="noStrike">
                <a:solidFill>
                  <a:srgbClr val="444444"/>
                </a:solidFill>
                <a:latin typeface="Poppins"/>
                <a:ea typeface="Poppins"/>
                <a:cs typeface="Poppins"/>
                <a:sym typeface="Poppins"/>
              </a:rPr>
            </a:br>
            <a:endParaRPr b="0" i="0" sz="6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Inbox</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The inbox is where our concierges will send you follow-up information and where your employer may reach out periodically with important messages for you. You can also view past requests that were completed on your behalf. Be sure to turn on all notifications for HealthJoy in your phone’s settings so you will know when to check the app for updates.</a:t>
            </a:r>
            <a:br>
              <a:rPr b="0" i="0" lang="en-US" sz="1000" u="none" cap="none" strike="noStrike">
                <a:solidFill>
                  <a:srgbClr val="444444"/>
                </a:solidFill>
                <a:latin typeface="Poppins"/>
                <a:ea typeface="Poppins"/>
                <a:cs typeface="Poppins"/>
                <a:sym typeface="Poppins"/>
              </a:rPr>
            </a:br>
            <a:endParaRPr b="0" i="0" sz="6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Chat</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Connect with JOY, our chatbot, who will quickly navigate you to the best resource based on your inquiry. Want to connect with a live concierge? No problem, just let JOY know and she’ll get you connected instantly. </a:t>
            </a:r>
            <a:br>
              <a:rPr b="0" i="0" lang="en-US" sz="1000" u="none" cap="none" strike="noStrike">
                <a:solidFill>
                  <a:srgbClr val="444444"/>
                </a:solidFill>
                <a:latin typeface="Poppins"/>
                <a:ea typeface="Poppins"/>
                <a:cs typeface="Poppins"/>
                <a:sym typeface="Poppins"/>
              </a:rPr>
            </a:br>
            <a:endParaRPr b="0" i="0" sz="6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Personalized Benefits Wallets</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The benefits wallet shows a digital version of all your employee benefits. You’ll never have to dig for your insurance card, a benefit phone number, or deductible information again. It’s all in your HealthJoy wallet.</a:t>
            </a:r>
            <a:br>
              <a:rPr b="0" i="0" lang="en-US" sz="1000" u="none" cap="none" strike="noStrike">
                <a:solidFill>
                  <a:srgbClr val="444444"/>
                </a:solidFill>
                <a:latin typeface="Poppins"/>
                <a:ea typeface="Poppins"/>
                <a:cs typeface="Poppins"/>
                <a:sym typeface="Poppins"/>
              </a:rPr>
            </a:br>
            <a:br>
              <a:rPr b="0" i="0" lang="en-US" sz="600" u="none" cap="none" strike="noStrike">
                <a:solidFill>
                  <a:srgbClr val="444444"/>
                </a:solidFill>
                <a:highlight>
                  <a:srgbClr val="FFFF00"/>
                </a:highlight>
                <a:latin typeface="Poppins"/>
                <a:ea typeface="Poppins"/>
                <a:cs typeface="Poppins"/>
                <a:sym typeface="Poppins"/>
              </a:rPr>
            </a:br>
            <a:br>
              <a:rPr b="0" i="0" lang="en-US" sz="600" u="none" cap="none" strike="noStrike">
                <a:solidFill>
                  <a:srgbClr val="444444"/>
                </a:solidFill>
                <a:latin typeface="Poppins"/>
                <a:ea typeface="Poppins"/>
                <a:cs typeface="Poppins"/>
                <a:sym typeface="Poppins"/>
              </a:rPr>
            </a:br>
            <a:br>
              <a:rPr b="0" i="0" lang="en-US" sz="600" u="none" cap="none" strike="noStrike">
                <a:solidFill>
                  <a:srgbClr val="444444"/>
                </a:solidFill>
                <a:latin typeface="Poppins"/>
                <a:ea typeface="Poppins"/>
                <a:cs typeface="Poppins"/>
                <a:sym typeface="Poppins"/>
              </a:rPr>
            </a:br>
            <a:r>
              <a:rPr b="1" i="0" lang="en-US" sz="1000" u="none" cap="none" strike="noStrike">
                <a:solidFill>
                  <a:srgbClr val="444444"/>
                </a:solidFill>
                <a:latin typeface="Poppins"/>
                <a:ea typeface="Poppins"/>
                <a:cs typeface="Poppins"/>
                <a:sym typeface="Poppins"/>
              </a:rPr>
              <a:t>Profile</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View your personal information, family members, and coverage details. You can also update your contact email, phone number and settings in the Profile section.</a:t>
            </a:r>
            <a:br>
              <a:rPr b="0" i="0" lang="en-US" sz="1000" u="none" cap="none" strike="noStrike">
                <a:solidFill>
                  <a:srgbClr val="444444"/>
                </a:solidFill>
                <a:latin typeface="Poppins"/>
                <a:ea typeface="Poppins"/>
                <a:cs typeface="Poppins"/>
                <a:sym typeface="Poppins"/>
              </a:rPr>
            </a:br>
            <a:endParaRPr b="0" i="0" sz="6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1" i="0" lang="en-US" sz="1000" u="none" cap="none" strike="noStrike">
                <a:solidFill>
                  <a:srgbClr val="444444"/>
                </a:solidFill>
                <a:latin typeface="Poppins"/>
                <a:ea typeface="Poppins"/>
                <a:cs typeface="Poppins"/>
                <a:sym typeface="Poppins"/>
              </a:rPr>
              <a:t>Health Goals</a:t>
            </a:r>
            <a:endParaRPr b="1"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A personalized health plan and care recommendations based on your unique health goals.</a:t>
            </a:r>
            <a:r>
              <a:rPr b="0" i="0" lang="en-US" sz="600" u="none" cap="none" strike="noStrike">
                <a:solidFill>
                  <a:srgbClr val="444444"/>
                </a:solidFill>
                <a:latin typeface="Poppins"/>
                <a:ea typeface="Poppins"/>
                <a:cs typeface="Poppins"/>
                <a:sym typeface="Poppins"/>
              </a:rPr>
              <a:t> </a:t>
            </a:r>
            <a:br>
              <a:rPr b="0" i="0" lang="en-US" sz="600" u="none" cap="none" strike="noStrike">
                <a:solidFill>
                  <a:srgbClr val="444444"/>
                </a:solidFill>
                <a:highlight>
                  <a:srgbClr val="FFFF00"/>
                </a:highlight>
                <a:latin typeface="Poppins"/>
                <a:ea typeface="Poppins"/>
                <a:cs typeface="Poppins"/>
                <a:sym typeface="Poppins"/>
              </a:rPr>
            </a:br>
            <a:endParaRPr b="0" i="0" sz="1000" u="none" cap="none" strike="noStrike">
              <a:solidFill>
                <a:srgbClr val="444444"/>
              </a:solidFill>
              <a:latin typeface="Poppins"/>
              <a:ea typeface="Poppins"/>
              <a:cs typeface="Poppins"/>
              <a:sym typeface="Poppins"/>
            </a:endParaRPr>
          </a:p>
        </p:txBody>
      </p:sp>
      <p:grpSp>
        <p:nvGrpSpPr>
          <p:cNvPr id="185" name="Google Shape;185;g28df420f9f3_0_0"/>
          <p:cNvGrpSpPr/>
          <p:nvPr/>
        </p:nvGrpSpPr>
        <p:grpSpPr>
          <a:xfrm>
            <a:off x="643369" y="6295750"/>
            <a:ext cx="356596" cy="485803"/>
            <a:chOff x="-3" y="-3"/>
            <a:chExt cx="309949" cy="428058"/>
          </a:xfrm>
        </p:grpSpPr>
        <p:sp>
          <p:nvSpPr>
            <p:cNvPr id="186" name="Google Shape;186;g28df420f9f3_0_0"/>
            <p:cNvSpPr/>
            <p:nvPr/>
          </p:nvSpPr>
          <p:spPr>
            <a:xfrm>
              <a:off x="3272" y="3272"/>
              <a:ext cx="264924" cy="421470"/>
            </a:xfrm>
            <a:custGeom>
              <a:rect b="b" l="l" r="r" t="t"/>
              <a:pathLst>
                <a:path extrusionOk="0" h="21600" w="21600">
                  <a:moveTo>
                    <a:pt x="17899" y="0"/>
                  </a:moveTo>
                  <a:lnTo>
                    <a:pt x="4216" y="0"/>
                  </a:lnTo>
                  <a:lnTo>
                    <a:pt x="2321" y="171"/>
                  </a:lnTo>
                  <a:lnTo>
                    <a:pt x="1009" y="703"/>
                  </a:lnTo>
                  <a:lnTo>
                    <a:pt x="247" y="1625"/>
                  </a:lnTo>
                  <a:lnTo>
                    <a:pt x="0" y="2965"/>
                  </a:lnTo>
                  <a:lnTo>
                    <a:pt x="0" y="18635"/>
                  </a:lnTo>
                  <a:lnTo>
                    <a:pt x="247" y="19975"/>
                  </a:lnTo>
                  <a:lnTo>
                    <a:pt x="1009" y="20897"/>
                  </a:lnTo>
                  <a:lnTo>
                    <a:pt x="2321" y="21429"/>
                  </a:lnTo>
                  <a:lnTo>
                    <a:pt x="4216" y="21600"/>
                  </a:lnTo>
                  <a:lnTo>
                    <a:pt x="17899" y="21600"/>
                  </a:lnTo>
                  <a:lnTo>
                    <a:pt x="19496" y="21434"/>
                  </a:lnTo>
                  <a:lnTo>
                    <a:pt x="20655" y="20937"/>
                  </a:lnTo>
                  <a:lnTo>
                    <a:pt x="21361" y="20111"/>
                  </a:lnTo>
                  <a:lnTo>
                    <a:pt x="21600" y="18957"/>
                  </a:lnTo>
                  <a:lnTo>
                    <a:pt x="21600" y="2643"/>
                  </a:lnTo>
                  <a:lnTo>
                    <a:pt x="21361" y="1489"/>
                  </a:lnTo>
                  <a:lnTo>
                    <a:pt x="20655" y="663"/>
                  </a:lnTo>
                  <a:lnTo>
                    <a:pt x="19496" y="166"/>
                  </a:lnTo>
                  <a:lnTo>
                    <a:pt x="17899" y="0"/>
                  </a:lnTo>
                  <a:close/>
                </a:path>
              </a:pathLst>
            </a:cu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87" name="Google Shape;187;g28df420f9f3_0_0"/>
            <p:cNvSpPr/>
            <p:nvPr/>
          </p:nvSpPr>
          <p:spPr>
            <a:xfrm>
              <a:off x="41187" y="69287"/>
              <a:ext cx="200718" cy="305100"/>
            </a:xfrm>
            <a:custGeom>
              <a:rect b="b" l="l" r="r" t="t"/>
              <a:pathLst>
                <a:path extrusionOk="0" h="21600" w="21600">
                  <a:moveTo>
                    <a:pt x="21238" y="0"/>
                  </a:moveTo>
                  <a:lnTo>
                    <a:pt x="364" y="0"/>
                  </a:lnTo>
                  <a:lnTo>
                    <a:pt x="0" y="259"/>
                  </a:lnTo>
                  <a:lnTo>
                    <a:pt x="0" y="21341"/>
                  </a:lnTo>
                  <a:lnTo>
                    <a:pt x="364" y="21600"/>
                  </a:lnTo>
                  <a:lnTo>
                    <a:pt x="21238" y="21600"/>
                  </a:lnTo>
                  <a:lnTo>
                    <a:pt x="21600" y="21341"/>
                  </a:lnTo>
                  <a:lnTo>
                    <a:pt x="21600" y="259"/>
                  </a:lnTo>
                  <a:lnTo>
                    <a:pt x="21238"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88" name="Google Shape;188;g28df420f9f3_0_0"/>
            <p:cNvSpPr/>
            <p:nvPr/>
          </p:nvSpPr>
          <p:spPr>
            <a:xfrm>
              <a:off x="53446" y="153294"/>
              <a:ext cx="256500" cy="148200"/>
            </a:xfrm>
            <a:prstGeom prst="rect">
              <a:avLst/>
            </a:pr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89" name="Google Shape;189;g28df420f9f3_0_0"/>
            <p:cNvSpPr/>
            <p:nvPr/>
          </p:nvSpPr>
          <p:spPr>
            <a:xfrm>
              <a:off x="53446" y="128003"/>
              <a:ext cx="231300" cy="148200"/>
            </a:xfrm>
            <a:prstGeom prst="rect">
              <a:avLst/>
            </a:pr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190" name="Google Shape;190;g28df420f9f3_0_0"/>
            <p:cNvGrpSpPr/>
            <p:nvPr/>
          </p:nvGrpSpPr>
          <p:grpSpPr>
            <a:xfrm>
              <a:off x="-3" y="-3"/>
              <a:ext cx="267485" cy="428058"/>
              <a:chOff x="-1" y="-1"/>
              <a:chExt cx="267485" cy="428058"/>
            </a:xfrm>
          </p:grpSpPr>
          <p:sp>
            <p:nvSpPr>
              <p:cNvPr id="191" name="Google Shape;191;g28df420f9f3_0_0"/>
              <p:cNvSpPr/>
              <p:nvPr/>
            </p:nvSpPr>
            <p:spPr>
              <a:xfrm>
                <a:off x="-1" y="-1"/>
                <a:ext cx="244674" cy="428058"/>
              </a:xfrm>
              <a:custGeom>
                <a:rect b="b" l="l" r="r" t="t"/>
                <a:pathLst>
                  <a:path extrusionOk="0" h="21600" w="21600">
                    <a:moveTo>
                      <a:pt x="19378" y="0"/>
                    </a:moveTo>
                    <a:lnTo>
                      <a:pt x="4785" y="0"/>
                    </a:lnTo>
                    <a:lnTo>
                      <a:pt x="2641" y="180"/>
                    </a:lnTo>
                    <a:lnTo>
                      <a:pt x="1151" y="736"/>
                    </a:lnTo>
                    <a:lnTo>
                      <a:pt x="282" y="1688"/>
                    </a:lnTo>
                    <a:lnTo>
                      <a:pt x="0" y="3058"/>
                    </a:lnTo>
                    <a:lnTo>
                      <a:pt x="0" y="18543"/>
                    </a:lnTo>
                    <a:lnTo>
                      <a:pt x="282" y="19913"/>
                    </a:lnTo>
                    <a:lnTo>
                      <a:pt x="1151" y="20864"/>
                    </a:lnTo>
                    <a:lnTo>
                      <a:pt x="2641" y="21420"/>
                    </a:lnTo>
                    <a:lnTo>
                      <a:pt x="4785" y="21600"/>
                    </a:lnTo>
                    <a:lnTo>
                      <a:pt x="19378" y="21600"/>
                    </a:lnTo>
                    <a:lnTo>
                      <a:pt x="21209" y="21424"/>
                    </a:lnTo>
                    <a:lnTo>
                      <a:pt x="21600" y="21270"/>
                    </a:lnTo>
                    <a:lnTo>
                      <a:pt x="4785" y="21270"/>
                    </a:lnTo>
                    <a:lnTo>
                      <a:pt x="2867" y="21116"/>
                    </a:lnTo>
                    <a:lnTo>
                      <a:pt x="1561" y="20633"/>
                    </a:lnTo>
                    <a:lnTo>
                      <a:pt x="815" y="19786"/>
                    </a:lnTo>
                    <a:lnTo>
                      <a:pt x="578" y="18543"/>
                    </a:lnTo>
                    <a:lnTo>
                      <a:pt x="578" y="3058"/>
                    </a:lnTo>
                    <a:lnTo>
                      <a:pt x="815" y="1814"/>
                    </a:lnTo>
                    <a:lnTo>
                      <a:pt x="1561" y="967"/>
                    </a:lnTo>
                    <a:lnTo>
                      <a:pt x="2867" y="484"/>
                    </a:lnTo>
                    <a:lnTo>
                      <a:pt x="4785" y="330"/>
                    </a:lnTo>
                    <a:lnTo>
                      <a:pt x="21600" y="330"/>
                    </a:lnTo>
                    <a:lnTo>
                      <a:pt x="21209" y="176"/>
                    </a:lnTo>
                    <a:lnTo>
                      <a:pt x="19378"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2" name="Google Shape;192;g28df420f9f3_0_0"/>
              <p:cNvSpPr/>
              <p:nvPr/>
            </p:nvSpPr>
            <p:spPr>
              <a:xfrm>
                <a:off x="219478" y="313104"/>
                <a:ext cx="48006" cy="108378"/>
              </a:xfrm>
              <a:custGeom>
                <a:rect b="b" l="l" r="r" t="t"/>
                <a:pathLst>
                  <a:path extrusionOk="0" h="21600" w="21600">
                    <a:moveTo>
                      <a:pt x="20941" y="0"/>
                    </a:moveTo>
                    <a:lnTo>
                      <a:pt x="19312" y="0"/>
                    </a:lnTo>
                    <a:lnTo>
                      <a:pt x="18653" y="292"/>
                    </a:lnTo>
                    <a:lnTo>
                      <a:pt x="18653" y="12072"/>
                    </a:lnTo>
                    <a:lnTo>
                      <a:pt x="17480" y="16228"/>
                    </a:lnTo>
                    <a:lnTo>
                      <a:pt x="13969" y="19207"/>
                    </a:lnTo>
                    <a:lnTo>
                      <a:pt x="8137" y="21000"/>
                    </a:lnTo>
                    <a:lnTo>
                      <a:pt x="0" y="21600"/>
                    </a:lnTo>
                    <a:lnTo>
                      <a:pt x="11331" y="21600"/>
                    </a:lnTo>
                    <a:lnTo>
                      <a:pt x="16099" y="20145"/>
                    </a:lnTo>
                    <a:lnTo>
                      <a:pt x="20212" y="16754"/>
                    </a:lnTo>
                    <a:lnTo>
                      <a:pt x="21600" y="12072"/>
                    </a:lnTo>
                    <a:lnTo>
                      <a:pt x="21600" y="292"/>
                    </a:lnTo>
                    <a:lnTo>
                      <a:pt x="20941"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3" name="Google Shape;193;g28df420f9f3_0_0"/>
              <p:cNvSpPr/>
              <p:nvPr/>
            </p:nvSpPr>
            <p:spPr>
              <a:xfrm>
                <a:off x="219478" y="6545"/>
                <a:ext cx="48006" cy="112374"/>
              </a:xfrm>
              <a:custGeom>
                <a:rect b="b" l="l" r="r" t="t"/>
                <a:pathLst>
                  <a:path extrusionOk="0" h="21600" w="21600">
                    <a:moveTo>
                      <a:pt x="11332" y="0"/>
                    </a:moveTo>
                    <a:lnTo>
                      <a:pt x="0" y="0"/>
                    </a:lnTo>
                    <a:lnTo>
                      <a:pt x="8137" y="578"/>
                    </a:lnTo>
                    <a:lnTo>
                      <a:pt x="13969" y="2307"/>
                    </a:lnTo>
                    <a:lnTo>
                      <a:pt x="17480" y="5180"/>
                    </a:lnTo>
                    <a:lnTo>
                      <a:pt x="18653" y="9188"/>
                    </a:lnTo>
                    <a:lnTo>
                      <a:pt x="18653" y="21319"/>
                    </a:lnTo>
                    <a:lnTo>
                      <a:pt x="19312" y="21600"/>
                    </a:lnTo>
                    <a:lnTo>
                      <a:pt x="20941" y="21600"/>
                    </a:lnTo>
                    <a:lnTo>
                      <a:pt x="21600" y="21319"/>
                    </a:lnTo>
                    <a:lnTo>
                      <a:pt x="21600" y="9188"/>
                    </a:lnTo>
                    <a:lnTo>
                      <a:pt x="20212" y="4672"/>
                    </a:lnTo>
                    <a:lnTo>
                      <a:pt x="16099" y="1402"/>
                    </a:lnTo>
                    <a:lnTo>
                      <a:pt x="11332"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194" name="Google Shape;194;g28df420f9f3_0_0"/>
            <p:cNvSpPr/>
            <p:nvPr/>
          </p:nvSpPr>
          <p:spPr>
            <a:xfrm>
              <a:off x="28098" y="56194"/>
              <a:ext cx="207252" cy="311634"/>
            </a:xfrm>
            <a:custGeom>
              <a:rect b="b" l="l" r="r" t="t"/>
              <a:pathLst>
                <a:path extrusionOk="0" h="21600" w="21600">
                  <a:moveTo>
                    <a:pt x="21108" y="0"/>
                  </a:moveTo>
                  <a:lnTo>
                    <a:pt x="492" y="0"/>
                  </a:lnTo>
                  <a:lnTo>
                    <a:pt x="0" y="327"/>
                  </a:lnTo>
                  <a:lnTo>
                    <a:pt x="0" y="21273"/>
                  </a:lnTo>
                  <a:lnTo>
                    <a:pt x="492" y="21600"/>
                  </a:lnTo>
                  <a:lnTo>
                    <a:pt x="21108" y="21600"/>
                  </a:lnTo>
                  <a:lnTo>
                    <a:pt x="21600" y="21273"/>
                  </a:lnTo>
                  <a:lnTo>
                    <a:pt x="21600" y="21146"/>
                  </a:lnTo>
                  <a:lnTo>
                    <a:pt x="867" y="21146"/>
                  </a:lnTo>
                  <a:lnTo>
                    <a:pt x="683" y="21023"/>
                  </a:lnTo>
                  <a:lnTo>
                    <a:pt x="682" y="577"/>
                  </a:lnTo>
                  <a:lnTo>
                    <a:pt x="867" y="454"/>
                  </a:lnTo>
                  <a:lnTo>
                    <a:pt x="21600" y="454"/>
                  </a:lnTo>
                  <a:lnTo>
                    <a:pt x="21600" y="327"/>
                  </a:lnTo>
                  <a:lnTo>
                    <a:pt x="21108"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5" name="Google Shape;195;g28df420f9f3_0_0"/>
            <p:cNvSpPr/>
            <p:nvPr/>
          </p:nvSpPr>
          <p:spPr>
            <a:xfrm>
              <a:off x="120169" y="22566"/>
              <a:ext cx="18036" cy="18036"/>
            </a:xfrm>
            <a:custGeom>
              <a:rect b="b" l="l" r="r" t="t"/>
              <a:pathLst>
                <a:path extrusionOk="0" h="21600" w="21600">
                  <a:moveTo>
                    <a:pt x="16756" y="0"/>
                  </a:moveTo>
                  <a:lnTo>
                    <a:pt x="4844" y="0"/>
                  </a:lnTo>
                  <a:lnTo>
                    <a:pt x="0" y="4842"/>
                  </a:lnTo>
                  <a:lnTo>
                    <a:pt x="0" y="16758"/>
                  </a:lnTo>
                  <a:lnTo>
                    <a:pt x="4844" y="21600"/>
                  </a:lnTo>
                  <a:lnTo>
                    <a:pt x="16756" y="21600"/>
                  </a:lnTo>
                  <a:lnTo>
                    <a:pt x="21600" y="16758"/>
                  </a:lnTo>
                  <a:lnTo>
                    <a:pt x="21600" y="13765"/>
                  </a:lnTo>
                  <a:lnTo>
                    <a:pt x="9167" y="13765"/>
                  </a:lnTo>
                  <a:lnTo>
                    <a:pt x="7839" y="12438"/>
                  </a:lnTo>
                  <a:lnTo>
                    <a:pt x="7839" y="9162"/>
                  </a:lnTo>
                  <a:lnTo>
                    <a:pt x="9167" y="7835"/>
                  </a:lnTo>
                  <a:lnTo>
                    <a:pt x="21600" y="7835"/>
                  </a:lnTo>
                  <a:lnTo>
                    <a:pt x="21600" y="4842"/>
                  </a:lnTo>
                  <a:lnTo>
                    <a:pt x="16756"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6" name="Google Shape;196;g28df420f9f3_0_0"/>
            <p:cNvSpPr/>
            <p:nvPr/>
          </p:nvSpPr>
          <p:spPr>
            <a:xfrm>
              <a:off x="71433" y="381454"/>
              <a:ext cx="15066" cy="15066"/>
            </a:xfrm>
            <a:custGeom>
              <a:rect b="b" l="l" r="r" t="t"/>
              <a:pathLst>
                <a:path extrusionOk="0" h="21600" w="21600">
                  <a:moveTo>
                    <a:pt x="16754" y="0"/>
                  </a:moveTo>
                  <a:lnTo>
                    <a:pt x="4846" y="0"/>
                  </a:lnTo>
                  <a:lnTo>
                    <a:pt x="0" y="4843"/>
                  </a:lnTo>
                  <a:lnTo>
                    <a:pt x="0" y="16756"/>
                  </a:lnTo>
                  <a:lnTo>
                    <a:pt x="4846" y="21600"/>
                  </a:lnTo>
                  <a:lnTo>
                    <a:pt x="16754" y="21600"/>
                  </a:lnTo>
                  <a:lnTo>
                    <a:pt x="21600" y="16756"/>
                  </a:lnTo>
                  <a:lnTo>
                    <a:pt x="21600" y="12226"/>
                  </a:lnTo>
                  <a:lnTo>
                    <a:pt x="10018" y="12226"/>
                  </a:lnTo>
                  <a:lnTo>
                    <a:pt x="9379" y="11587"/>
                  </a:lnTo>
                  <a:lnTo>
                    <a:pt x="9379" y="10012"/>
                  </a:lnTo>
                  <a:lnTo>
                    <a:pt x="10018" y="9373"/>
                  </a:lnTo>
                  <a:lnTo>
                    <a:pt x="21600" y="9373"/>
                  </a:lnTo>
                  <a:lnTo>
                    <a:pt x="21600" y="4843"/>
                  </a:lnTo>
                  <a:lnTo>
                    <a:pt x="1675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7" name="Google Shape;197;g28df420f9f3_0_0"/>
            <p:cNvSpPr/>
            <p:nvPr/>
          </p:nvSpPr>
          <p:spPr>
            <a:xfrm>
              <a:off x="121654" y="381454"/>
              <a:ext cx="15066" cy="15066"/>
            </a:xfrm>
            <a:custGeom>
              <a:rect b="b" l="l" r="r" t="t"/>
              <a:pathLst>
                <a:path extrusionOk="0" h="21600" w="21600">
                  <a:moveTo>
                    <a:pt x="16754" y="0"/>
                  </a:moveTo>
                  <a:lnTo>
                    <a:pt x="4846" y="0"/>
                  </a:lnTo>
                  <a:lnTo>
                    <a:pt x="0" y="4843"/>
                  </a:lnTo>
                  <a:lnTo>
                    <a:pt x="0" y="16756"/>
                  </a:lnTo>
                  <a:lnTo>
                    <a:pt x="4846" y="21600"/>
                  </a:lnTo>
                  <a:lnTo>
                    <a:pt x="16754" y="21600"/>
                  </a:lnTo>
                  <a:lnTo>
                    <a:pt x="21600" y="16756"/>
                  </a:lnTo>
                  <a:lnTo>
                    <a:pt x="21600" y="12226"/>
                  </a:lnTo>
                  <a:lnTo>
                    <a:pt x="10018" y="12226"/>
                  </a:lnTo>
                  <a:lnTo>
                    <a:pt x="9379" y="11587"/>
                  </a:lnTo>
                  <a:lnTo>
                    <a:pt x="9379" y="10012"/>
                  </a:lnTo>
                  <a:lnTo>
                    <a:pt x="10018" y="9373"/>
                  </a:lnTo>
                  <a:lnTo>
                    <a:pt x="21600" y="9373"/>
                  </a:lnTo>
                  <a:lnTo>
                    <a:pt x="21600" y="4843"/>
                  </a:lnTo>
                  <a:lnTo>
                    <a:pt x="1675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8" name="Google Shape;198;g28df420f9f3_0_0"/>
            <p:cNvSpPr/>
            <p:nvPr/>
          </p:nvSpPr>
          <p:spPr>
            <a:xfrm>
              <a:off x="171875" y="381454"/>
              <a:ext cx="15066" cy="15066"/>
            </a:xfrm>
            <a:custGeom>
              <a:rect b="b" l="l" r="r" t="t"/>
              <a:pathLst>
                <a:path extrusionOk="0" h="21600" w="21600">
                  <a:moveTo>
                    <a:pt x="16754" y="0"/>
                  </a:moveTo>
                  <a:lnTo>
                    <a:pt x="4846" y="0"/>
                  </a:lnTo>
                  <a:lnTo>
                    <a:pt x="0" y="4843"/>
                  </a:lnTo>
                  <a:lnTo>
                    <a:pt x="0" y="16756"/>
                  </a:lnTo>
                  <a:lnTo>
                    <a:pt x="4846" y="21600"/>
                  </a:lnTo>
                  <a:lnTo>
                    <a:pt x="16754" y="21600"/>
                  </a:lnTo>
                  <a:lnTo>
                    <a:pt x="21600" y="16756"/>
                  </a:lnTo>
                  <a:lnTo>
                    <a:pt x="21600" y="12226"/>
                  </a:lnTo>
                  <a:lnTo>
                    <a:pt x="10018" y="12226"/>
                  </a:lnTo>
                  <a:lnTo>
                    <a:pt x="9379" y="11587"/>
                  </a:lnTo>
                  <a:lnTo>
                    <a:pt x="9379" y="10012"/>
                  </a:lnTo>
                  <a:lnTo>
                    <a:pt x="10018" y="9373"/>
                  </a:lnTo>
                  <a:lnTo>
                    <a:pt x="21600" y="9373"/>
                  </a:lnTo>
                  <a:lnTo>
                    <a:pt x="21600" y="4843"/>
                  </a:lnTo>
                  <a:lnTo>
                    <a:pt x="16754"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9" name="Google Shape;199;g28df420f9f3_0_0"/>
            <p:cNvSpPr/>
            <p:nvPr/>
          </p:nvSpPr>
          <p:spPr>
            <a:xfrm>
              <a:off x="46558" y="150018"/>
              <a:ext cx="263034" cy="154656"/>
            </a:xfrm>
            <a:custGeom>
              <a:rect b="b" l="l" r="r" t="t"/>
              <a:pathLst>
                <a:path extrusionOk="0" h="21600" w="21600">
                  <a:moveTo>
                    <a:pt x="21480" y="0"/>
                  </a:moveTo>
                  <a:lnTo>
                    <a:pt x="19403" y="0"/>
                  </a:lnTo>
                  <a:lnTo>
                    <a:pt x="19283" y="204"/>
                  </a:lnTo>
                  <a:lnTo>
                    <a:pt x="19283" y="710"/>
                  </a:lnTo>
                  <a:lnTo>
                    <a:pt x="19403" y="914"/>
                  </a:lnTo>
                  <a:lnTo>
                    <a:pt x="21063" y="914"/>
                  </a:lnTo>
                  <a:lnTo>
                    <a:pt x="21063" y="20686"/>
                  </a:lnTo>
                  <a:lnTo>
                    <a:pt x="120" y="20686"/>
                  </a:lnTo>
                  <a:lnTo>
                    <a:pt x="0" y="20890"/>
                  </a:lnTo>
                  <a:lnTo>
                    <a:pt x="0" y="21396"/>
                  </a:lnTo>
                  <a:lnTo>
                    <a:pt x="120" y="21600"/>
                  </a:lnTo>
                  <a:lnTo>
                    <a:pt x="21480" y="21600"/>
                  </a:lnTo>
                  <a:lnTo>
                    <a:pt x="21600" y="21396"/>
                  </a:lnTo>
                  <a:lnTo>
                    <a:pt x="21600" y="204"/>
                  </a:lnTo>
                  <a:lnTo>
                    <a:pt x="21480"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00" name="Google Shape;200;g28df420f9f3_0_0"/>
            <p:cNvSpPr/>
            <p:nvPr/>
          </p:nvSpPr>
          <p:spPr>
            <a:xfrm>
              <a:off x="46559" y="124729"/>
              <a:ext cx="237762" cy="154656"/>
            </a:xfrm>
            <a:custGeom>
              <a:rect b="b" l="l" r="r" t="t"/>
              <a:pathLst>
                <a:path extrusionOk="0" h="21600" w="21600">
                  <a:moveTo>
                    <a:pt x="21467" y="0"/>
                  </a:moveTo>
                  <a:lnTo>
                    <a:pt x="133" y="0"/>
                  </a:lnTo>
                  <a:lnTo>
                    <a:pt x="0" y="204"/>
                  </a:lnTo>
                  <a:lnTo>
                    <a:pt x="0" y="710"/>
                  </a:lnTo>
                  <a:lnTo>
                    <a:pt x="133" y="915"/>
                  </a:lnTo>
                  <a:lnTo>
                    <a:pt x="21005" y="915"/>
                  </a:lnTo>
                  <a:lnTo>
                    <a:pt x="21005" y="20686"/>
                  </a:lnTo>
                  <a:lnTo>
                    <a:pt x="133" y="20686"/>
                  </a:lnTo>
                  <a:lnTo>
                    <a:pt x="0" y="20890"/>
                  </a:lnTo>
                  <a:lnTo>
                    <a:pt x="0" y="21396"/>
                  </a:lnTo>
                  <a:lnTo>
                    <a:pt x="133" y="21600"/>
                  </a:lnTo>
                  <a:lnTo>
                    <a:pt x="21467" y="21600"/>
                  </a:lnTo>
                  <a:lnTo>
                    <a:pt x="21600" y="21396"/>
                  </a:lnTo>
                  <a:lnTo>
                    <a:pt x="21600" y="204"/>
                  </a:lnTo>
                  <a:lnTo>
                    <a:pt x="21467"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01" name="Google Shape;201;g28df420f9f3_0_0"/>
            <p:cNvSpPr/>
            <p:nvPr/>
          </p:nvSpPr>
          <p:spPr>
            <a:xfrm>
              <a:off x="53446" y="104440"/>
              <a:ext cx="193200" cy="148200"/>
            </a:xfrm>
            <a:prstGeom prst="rect">
              <a:avLst/>
            </a:pr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02" name="Google Shape;202;g28df420f9f3_0_0"/>
            <p:cNvSpPr/>
            <p:nvPr/>
          </p:nvSpPr>
          <p:spPr>
            <a:xfrm>
              <a:off x="46151" y="98452"/>
              <a:ext cx="200502" cy="154656"/>
            </a:xfrm>
            <a:custGeom>
              <a:rect b="b" l="l" r="r" t="t"/>
              <a:pathLst>
                <a:path extrusionOk="0" h="21600" w="21600">
                  <a:moveTo>
                    <a:pt x="21442" y="0"/>
                  </a:moveTo>
                  <a:lnTo>
                    <a:pt x="159" y="0"/>
                  </a:lnTo>
                  <a:lnTo>
                    <a:pt x="0" y="204"/>
                  </a:lnTo>
                  <a:lnTo>
                    <a:pt x="0" y="710"/>
                  </a:lnTo>
                  <a:lnTo>
                    <a:pt x="159" y="914"/>
                  </a:lnTo>
                  <a:lnTo>
                    <a:pt x="20895" y="914"/>
                  </a:lnTo>
                  <a:lnTo>
                    <a:pt x="20895" y="20686"/>
                  </a:lnTo>
                  <a:lnTo>
                    <a:pt x="159" y="20686"/>
                  </a:lnTo>
                  <a:lnTo>
                    <a:pt x="0" y="20890"/>
                  </a:lnTo>
                  <a:lnTo>
                    <a:pt x="0" y="21396"/>
                  </a:lnTo>
                  <a:lnTo>
                    <a:pt x="159" y="21600"/>
                  </a:lnTo>
                  <a:lnTo>
                    <a:pt x="21442" y="21600"/>
                  </a:lnTo>
                  <a:lnTo>
                    <a:pt x="21600" y="21396"/>
                  </a:lnTo>
                  <a:lnTo>
                    <a:pt x="21600" y="204"/>
                  </a:lnTo>
                  <a:lnTo>
                    <a:pt x="21442" y="0"/>
                  </a:lnTo>
                  <a:close/>
                </a:path>
              </a:pathLst>
            </a:custGeom>
            <a:solidFill>
              <a:srgbClr val="2633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03" name="Google Shape;203;g28df420f9f3_0_0"/>
            <p:cNvSpPr/>
            <p:nvPr/>
          </p:nvSpPr>
          <p:spPr>
            <a:xfrm>
              <a:off x="67706" y="119359"/>
              <a:ext cx="48000" cy="4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pic>
        <p:nvPicPr>
          <p:cNvPr id="204" name="Google Shape;204;g28df420f9f3_0_0"/>
          <p:cNvPicPr preferRelativeResize="0"/>
          <p:nvPr/>
        </p:nvPicPr>
        <p:blipFill rotWithShape="1">
          <a:blip r:embed="rId4">
            <a:alphaModFix/>
          </a:blip>
          <a:srcRect b="0" l="0" r="0" t="0"/>
          <a:stretch/>
        </p:blipFill>
        <p:spPr>
          <a:xfrm>
            <a:off x="526405" y="5212038"/>
            <a:ext cx="590550" cy="562450"/>
          </a:xfrm>
          <a:prstGeom prst="rect">
            <a:avLst/>
          </a:prstGeom>
          <a:noFill/>
          <a:ln>
            <a:noFill/>
          </a:ln>
        </p:spPr>
      </p:pic>
      <p:pic>
        <p:nvPicPr>
          <p:cNvPr id="205" name="Google Shape;205;g28df420f9f3_0_0"/>
          <p:cNvPicPr preferRelativeResize="0"/>
          <p:nvPr/>
        </p:nvPicPr>
        <p:blipFill rotWithShape="1">
          <a:blip r:embed="rId5">
            <a:alphaModFix/>
          </a:blip>
          <a:srcRect b="0" l="0" r="0" t="0"/>
          <a:stretch/>
        </p:blipFill>
        <p:spPr>
          <a:xfrm>
            <a:off x="577355" y="4058263"/>
            <a:ext cx="488675" cy="438548"/>
          </a:xfrm>
          <a:prstGeom prst="rect">
            <a:avLst/>
          </a:prstGeom>
          <a:noFill/>
          <a:ln>
            <a:noFill/>
          </a:ln>
        </p:spPr>
      </p:pic>
      <p:pic>
        <p:nvPicPr>
          <p:cNvPr id="206" name="Google Shape;206;g28df420f9f3_0_0"/>
          <p:cNvPicPr preferRelativeResize="0"/>
          <p:nvPr/>
        </p:nvPicPr>
        <p:blipFill rotWithShape="1">
          <a:blip r:embed="rId6">
            <a:alphaModFix/>
          </a:blip>
          <a:srcRect b="0" l="0" r="0" t="0"/>
          <a:stretch/>
        </p:blipFill>
        <p:spPr>
          <a:xfrm>
            <a:off x="577355" y="2404338"/>
            <a:ext cx="488675" cy="488675"/>
          </a:xfrm>
          <a:prstGeom prst="rect">
            <a:avLst/>
          </a:prstGeom>
          <a:noFill/>
          <a:ln>
            <a:noFill/>
          </a:ln>
        </p:spPr>
      </p:pic>
      <p:pic>
        <p:nvPicPr>
          <p:cNvPr id="207" name="Google Shape;207;g28df420f9f3_0_0"/>
          <p:cNvPicPr preferRelativeResize="0"/>
          <p:nvPr/>
        </p:nvPicPr>
        <p:blipFill rotWithShape="1">
          <a:blip r:embed="rId7">
            <a:alphaModFix/>
          </a:blip>
          <a:srcRect b="0" l="0" r="0" t="0"/>
          <a:stretch/>
        </p:blipFill>
        <p:spPr>
          <a:xfrm>
            <a:off x="592189" y="7403057"/>
            <a:ext cx="509533" cy="563394"/>
          </a:xfrm>
          <a:prstGeom prst="rect">
            <a:avLst/>
          </a:prstGeom>
          <a:noFill/>
          <a:ln>
            <a:noFill/>
          </a:ln>
        </p:spPr>
      </p:pic>
      <p:pic>
        <p:nvPicPr>
          <p:cNvPr id="208" name="Google Shape;208;g28df420f9f3_0_0"/>
          <p:cNvPicPr preferRelativeResize="0"/>
          <p:nvPr/>
        </p:nvPicPr>
        <p:blipFill rotWithShape="1">
          <a:blip r:embed="rId8">
            <a:alphaModFix/>
          </a:blip>
          <a:srcRect b="0" l="0" r="0" t="0"/>
          <a:stretch/>
        </p:blipFill>
        <p:spPr>
          <a:xfrm>
            <a:off x="526417" y="3204797"/>
            <a:ext cx="590550" cy="530748"/>
          </a:xfrm>
          <a:prstGeom prst="rect">
            <a:avLst/>
          </a:prstGeom>
          <a:noFill/>
          <a:ln>
            <a:noFill/>
          </a:ln>
        </p:spPr>
      </p:pic>
      <p:sp>
        <p:nvSpPr>
          <p:cNvPr id="209" name="Google Shape;209;g28df420f9f3_0_0"/>
          <p:cNvSpPr/>
          <p:nvPr/>
        </p:nvSpPr>
        <p:spPr>
          <a:xfrm>
            <a:off x="3450750" y="9668175"/>
            <a:ext cx="870900" cy="2319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g28df420f9f3_0_0"/>
          <p:cNvSpPr txBox="1"/>
          <p:nvPr/>
        </p:nvSpPr>
        <p:spPr>
          <a:xfrm>
            <a:off x="552325" y="423925"/>
            <a:ext cx="5479800" cy="728100"/>
          </a:xfrm>
          <a:prstGeom prst="rect">
            <a:avLst/>
          </a:prstGeom>
          <a:noFill/>
          <a:ln>
            <a:noFill/>
          </a:ln>
        </p:spPr>
        <p:txBody>
          <a:bodyPr anchorCtr="0" anchor="t" bIns="0" lIns="0" spcFirstLastPara="1" rIns="0" wrap="square" tIns="0">
            <a:spAutoFit/>
          </a:bodyPr>
          <a:lstStyle/>
          <a:p>
            <a:pPr indent="12700" lvl="0" marL="0" marR="0" rtl="0" algn="l">
              <a:lnSpc>
                <a:spcPct val="115000"/>
              </a:lnSpc>
              <a:spcBef>
                <a:spcPts val="0"/>
              </a:spcBef>
              <a:spcAft>
                <a:spcPts val="0"/>
              </a:spcAft>
              <a:buClr>
                <a:srgbClr val="682DB3"/>
              </a:buClr>
              <a:buSzPts val="2400"/>
              <a:buFont typeface="Poppins"/>
              <a:buNone/>
            </a:pPr>
            <a:r>
              <a:rPr b="1" i="0" lang="en-US" sz="2200" u="none" cap="none" strike="noStrike">
                <a:solidFill>
                  <a:srgbClr val="682DB3"/>
                </a:solidFill>
                <a:latin typeface="Poppins"/>
                <a:ea typeface="Poppins"/>
                <a:cs typeface="Poppins"/>
                <a:sym typeface="Poppins"/>
              </a:rPr>
              <a:t>Features and Services to Support </a:t>
            </a:r>
            <a:br>
              <a:rPr b="1" i="0" lang="en-US" sz="2200" u="none" cap="none" strike="noStrike">
                <a:solidFill>
                  <a:srgbClr val="682DB3"/>
                </a:solidFill>
                <a:latin typeface="Poppins"/>
                <a:ea typeface="Poppins"/>
                <a:cs typeface="Poppins"/>
                <a:sym typeface="Poppins"/>
              </a:rPr>
            </a:br>
            <a:r>
              <a:rPr b="1" i="0" lang="en-US" sz="2200" u="none" cap="none" strike="noStrike">
                <a:solidFill>
                  <a:srgbClr val="682DB3"/>
                </a:solidFill>
                <a:latin typeface="Poppins"/>
                <a:ea typeface="Poppins"/>
                <a:cs typeface="Poppins"/>
                <a:sym typeface="Poppins"/>
              </a:rPr>
              <a:t>Your Healthcare and Benefits Journey</a:t>
            </a:r>
            <a:endParaRPr b="0" i="0" sz="1200" u="none" cap="none" strike="noStrike">
              <a:solidFill>
                <a:srgbClr val="000000"/>
              </a:solidFill>
              <a:latin typeface="Arial"/>
              <a:ea typeface="Arial"/>
              <a:cs typeface="Arial"/>
              <a:sym typeface="Arial"/>
            </a:endParaRPr>
          </a:p>
        </p:txBody>
      </p:sp>
      <p:pic>
        <p:nvPicPr>
          <p:cNvPr id="211" name="Google Shape;211;g28df420f9f3_0_0"/>
          <p:cNvPicPr preferRelativeResize="0"/>
          <p:nvPr/>
        </p:nvPicPr>
        <p:blipFill rotWithShape="1">
          <a:blip r:embed="rId10">
            <a:alphaModFix/>
          </a:blip>
          <a:srcRect b="0" l="0" r="0" t="0"/>
          <a:stretch/>
        </p:blipFill>
        <p:spPr>
          <a:xfrm>
            <a:off x="602625" y="8354498"/>
            <a:ext cx="488675" cy="599727"/>
          </a:xfrm>
          <a:prstGeom prst="rect">
            <a:avLst/>
          </a:prstGeom>
          <a:noFill/>
          <a:ln>
            <a:noFill/>
          </a:ln>
        </p:spPr>
      </p:pic>
      <p:sp>
        <p:nvSpPr>
          <p:cNvPr id="212" name="Google Shape;212;g28df420f9f3_0_0"/>
          <p:cNvSpPr txBox="1"/>
          <p:nvPr/>
        </p:nvSpPr>
        <p:spPr>
          <a:xfrm>
            <a:off x="5890250" y="9668175"/>
            <a:ext cx="1821300" cy="207300"/>
          </a:xfrm>
          <a:prstGeom prst="rect">
            <a:avLst/>
          </a:prstGeom>
          <a:noFill/>
          <a:ln>
            <a:noFill/>
          </a:ln>
        </p:spPr>
        <p:txBody>
          <a:bodyPr anchorCtr="0" anchor="t" bIns="91425" lIns="91425" spcFirstLastPara="1" rIns="91425" wrap="square" tIns="91425">
            <a:noAutofit/>
          </a:bodyPr>
          <a:lstStyle/>
          <a:p>
            <a:pPr indent="12700" lvl="0" marL="0" marR="186687" rtl="0" algn="l">
              <a:lnSpc>
                <a:spcPct val="130800"/>
              </a:lnSpc>
              <a:spcBef>
                <a:spcPts val="500"/>
              </a:spcBef>
              <a:spcAft>
                <a:spcPts val="0"/>
              </a:spcAft>
              <a:buClr>
                <a:srgbClr val="444444"/>
              </a:buClr>
              <a:buSzPts val="1000"/>
              <a:buFont typeface="Poppins"/>
              <a:buNone/>
            </a:pPr>
            <a:r>
              <a:rPr b="1" i="0" lang="en-US" sz="700" u="none" cap="none" strike="noStrike">
                <a:solidFill>
                  <a:srgbClr val="444444"/>
                </a:solidFill>
                <a:latin typeface="Poppins"/>
                <a:ea typeface="Poppins"/>
                <a:cs typeface="Poppins"/>
                <a:sym typeface="Poppins"/>
              </a:rPr>
              <a:t>*MSK program available 1/1/24</a:t>
            </a:r>
            <a:endParaRPr b="0" i="0" sz="1100" u="none" cap="none" strike="noStrike">
              <a:solidFill>
                <a:srgbClr val="000000"/>
              </a:solidFill>
              <a:latin typeface="Arial"/>
              <a:ea typeface="Arial"/>
              <a:cs typeface="Arial"/>
              <a:sym typeface="Arial"/>
            </a:endParaRPr>
          </a:p>
        </p:txBody>
      </p:sp>
      <p:pic>
        <p:nvPicPr>
          <p:cNvPr id="213" name="Google Shape;213;g28df420f9f3_0_0"/>
          <p:cNvPicPr preferRelativeResize="0"/>
          <p:nvPr/>
        </p:nvPicPr>
        <p:blipFill rotWithShape="1">
          <a:blip r:embed="rId11">
            <a:alphaModFix/>
          </a:blip>
          <a:srcRect b="0" l="0" r="0" t="0"/>
          <a:stretch/>
        </p:blipFill>
        <p:spPr>
          <a:xfrm>
            <a:off x="6106675" y="54438"/>
            <a:ext cx="1628450" cy="762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8df420f9f3_0_69"/>
          <p:cNvSpPr/>
          <p:nvPr/>
        </p:nvSpPr>
        <p:spPr>
          <a:xfrm>
            <a:off x="0" y="0"/>
            <a:ext cx="7772400" cy="1516500"/>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 name="Google Shape;219;g28df420f9f3_0_69"/>
          <p:cNvSpPr/>
          <p:nvPr/>
        </p:nvSpPr>
        <p:spPr>
          <a:xfrm>
            <a:off x="0" y="8757400"/>
            <a:ext cx="7772400" cy="1299900"/>
          </a:xfrm>
          <a:prstGeom prst="rect">
            <a:avLst/>
          </a:prstGeom>
          <a:solidFill>
            <a:srgbClr val="F5F5F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g28df420f9f3_0_69"/>
          <p:cNvSpPr/>
          <p:nvPr/>
        </p:nvSpPr>
        <p:spPr>
          <a:xfrm>
            <a:off x="7982847" y="117451"/>
            <a:ext cx="2060964" cy="4143744"/>
          </a:xfrm>
          <a:custGeom>
            <a:rect b="b" l="l" r="r" t="t"/>
            <a:pathLst>
              <a:path extrusionOk="0" h="21600" w="21600">
                <a:moveTo>
                  <a:pt x="21600" y="0"/>
                </a:moveTo>
                <a:lnTo>
                  <a:pt x="4962" y="0"/>
                </a:lnTo>
                <a:lnTo>
                  <a:pt x="4953" y="7"/>
                </a:lnTo>
                <a:lnTo>
                  <a:pt x="4689" y="201"/>
                </a:lnTo>
                <a:lnTo>
                  <a:pt x="4430" y="399"/>
                </a:lnTo>
                <a:lnTo>
                  <a:pt x="4179" y="598"/>
                </a:lnTo>
                <a:lnTo>
                  <a:pt x="3934" y="800"/>
                </a:lnTo>
                <a:lnTo>
                  <a:pt x="3695" y="1003"/>
                </a:lnTo>
                <a:lnTo>
                  <a:pt x="3463" y="1209"/>
                </a:lnTo>
                <a:lnTo>
                  <a:pt x="3238" y="1417"/>
                </a:lnTo>
                <a:lnTo>
                  <a:pt x="3020" y="1627"/>
                </a:lnTo>
                <a:lnTo>
                  <a:pt x="2809" y="1840"/>
                </a:lnTo>
                <a:lnTo>
                  <a:pt x="2605" y="2054"/>
                </a:lnTo>
                <a:lnTo>
                  <a:pt x="2408" y="2270"/>
                </a:lnTo>
                <a:lnTo>
                  <a:pt x="2218" y="2488"/>
                </a:lnTo>
                <a:lnTo>
                  <a:pt x="2035" y="2708"/>
                </a:lnTo>
                <a:lnTo>
                  <a:pt x="1860" y="2930"/>
                </a:lnTo>
                <a:lnTo>
                  <a:pt x="1692" y="3154"/>
                </a:lnTo>
                <a:lnTo>
                  <a:pt x="1532" y="3379"/>
                </a:lnTo>
                <a:lnTo>
                  <a:pt x="1379" y="3606"/>
                </a:lnTo>
                <a:lnTo>
                  <a:pt x="1233" y="3835"/>
                </a:lnTo>
                <a:lnTo>
                  <a:pt x="1096" y="4066"/>
                </a:lnTo>
                <a:lnTo>
                  <a:pt x="966" y="4298"/>
                </a:lnTo>
                <a:lnTo>
                  <a:pt x="844" y="4532"/>
                </a:lnTo>
                <a:lnTo>
                  <a:pt x="730" y="4767"/>
                </a:lnTo>
                <a:lnTo>
                  <a:pt x="623" y="5004"/>
                </a:lnTo>
                <a:lnTo>
                  <a:pt x="525" y="5242"/>
                </a:lnTo>
                <a:lnTo>
                  <a:pt x="435" y="5482"/>
                </a:lnTo>
                <a:lnTo>
                  <a:pt x="354" y="5723"/>
                </a:lnTo>
                <a:lnTo>
                  <a:pt x="280" y="5966"/>
                </a:lnTo>
                <a:lnTo>
                  <a:pt x="215" y="6210"/>
                </a:lnTo>
                <a:lnTo>
                  <a:pt x="159" y="6455"/>
                </a:lnTo>
                <a:lnTo>
                  <a:pt x="110" y="6702"/>
                </a:lnTo>
                <a:lnTo>
                  <a:pt x="71" y="6950"/>
                </a:lnTo>
                <a:lnTo>
                  <a:pt x="40" y="7198"/>
                </a:lnTo>
                <a:lnTo>
                  <a:pt x="18" y="7449"/>
                </a:lnTo>
                <a:lnTo>
                  <a:pt x="4" y="7700"/>
                </a:lnTo>
                <a:lnTo>
                  <a:pt x="0" y="7952"/>
                </a:lnTo>
                <a:lnTo>
                  <a:pt x="4" y="8204"/>
                </a:lnTo>
                <a:lnTo>
                  <a:pt x="18" y="8455"/>
                </a:lnTo>
                <a:lnTo>
                  <a:pt x="40" y="8706"/>
                </a:lnTo>
                <a:lnTo>
                  <a:pt x="71" y="8954"/>
                </a:lnTo>
                <a:lnTo>
                  <a:pt x="110" y="9202"/>
                </a:lnTo>
                <a:lnTo>
                  <a:pt x="159" y="9449"/>
                </a:lnTo>
                <a:lnTo>
                  <a:pt x="215" y="9694"/>
                </a:lnTo>
                <a:lnTo>
                  <a:pt x="280" y="9938"/>
                </a:lnTo>
                <a:lnTo>
                  <a:pt x="354" y="10181"/>
                </a:lnTo>
                <a:lnTo>
                  <a:pt x="435" y="10422"/>
                </a:lnTo>
                <a:lnTo>
                  <a:pt x="525" y="10662"/>
                </a:lnTo>
                <a:lnTo>
                  <a:pt x="623" y="10900"/>
                </a:lnTo>
                <a:lnTo>
                  <a:pt x="730" y="11137"/>
                </a:lnTo>
                <a:lnTo>
                  <a:pt x="844" y="11372"/>
                </a:lnTo>
                <a:lnTo>
                  <a:pt x="966" y="11606"/>
                </a:lnTo>
                <a:lnTo>
                  <a:pt x="1096" y="11838"/>
                </a:lnTo>
                <a:lnTo>
                  <a:pt x="1233" y="12069"/>
                </a:lnTo>
                <a:lnTo>
                  <a:pt x="1379" y="12298"/>
                </a:lnTo>
                <a:lnTo>
                  <a:pt x="1532" y="12525"/>
                </a:lnTo>
                <a:lnTo>
                  <a:pt x="1692" y="12750"/>
                </a:lnTo>
                <a:lnTo>
                  <a:pt x="1860" y="12974"/>
                </a:lnTo>
                <a:lnTo>
                  <a:pt x="2035" y="13196"/>
                </a:lnTo>
                <a:lnTo>
                  <a:pt x="2218" y="13416"/>
                </a:lnTo>
                <a:lnTo>
                  <a:pt x="2408" y="13634"/>
                </a:lnTo>
                <a:lnTo>
                  <a:pt x="2605" y="13850"/>
                </a:lnTo>
                <a:lnTo>
                  <a:pt x="2809" y="14064"/>
                </a:lnTo>
                <a:lnTo>
                  <a:pt x="3020" y="14277"/>
                </a:lnTo>
                <a:lnTo>
                  <a:pt x="3238" y="14487"/>
                </a:lnTo>
                <a:lnTo>
                  <a:pt x="3463" y="14695"/>
                </a:lnTo>
                <a:lnTo>
                  <a:pt x="3695" y="14901"/>
                </a:lnTo>
                <a:lnTo>
                  <a:pt x="3934" y="15105"/>
                </a:lnTo>
                <a:lnTo>
                  <a:pt x="4179" y="15306"/>
                </a:lnTo>
                <a:lnTo>
                  <a:pt x="4430" y="15506"/>
                </a:lnTo>
                <a:lnTo>
                  <a:pt x="4689" y="15703"/>
                </a:lnTo>
                <a:lnTo>
                  <a:pt x="4953" y="15897"/>
                </a:lnTo>
                <a:lnTo>
                  <a:pt x="5224" y="16090"/>
                </a:lnTo>
                <a:lnTo>
                  <a:pt x="5501" y="16280"/>
                </a:lnTo>
                <a:lnTo>
                  <a:pt x="5785" y="16468"/>
                </a:lnTo>
                <a:lnTo>
                  <a:pt x="6074" y="16653"/>
                </a:lnTo>
                <a:lnTo>
                  <a:pt x="6370" y="16836"/>
                </a:lnTo>
                <a:lnTo>
                  <a:pt x="6672" y="17016"/>
                </a:lnTo>
                <a:lnTo>
                  <a:pt x="6979" y="17194"/>
                </a:lnTo>
                <a:lnTo>
                  <a:pt x="7292" y="17369"/>
                </a:lnTo>
                <a:lnTo>
                  <a:pt x="7611" y="17541"/>
                </a:lnTo>
                <a:lnTo>
                  <a:pt x="7936" y="17711"/>
                </a:lnTo>
                <a:lnTo>
                  <a:pt x="8266" y="17878"/>
                </a:lnTo>
                <a:lnTo>
                  <a:pt x="8602" y="18042"/>
                </a:lnTo>
                <a:lnTo>
                  <a:pt x="8944" y="18204"/>
                </a:lnTo>
                <a:lnTo>
                  <a:pt x="9290" y="18362"/>
                </a:lnTo>
                <a:lnTo>
                  <a:pt x="9642" y="18518"/>
                </a:lnTo>
                <a:lnTo>
                  <a:pt x="9999" y="18671"/>
                </a:lnTo>
                <a:lnTo>
                  <a:pt x="10362" y="18821"/>
                </a:lnTo>
                <a:lnTo>
                  <a:pt x="10729" y="18968"/>
                </a:lnTo>
                <a:lnTo>
                  <a:pt x="11102" y="19112"/>
                </a:lnTo>
                <a:lnTo>
                  <a:pt x="11479" y="19253"/>
                </a:lnTo>
                <a:lnTo>
                  <a:pt x="11861" y="19391"/>
                </a:lnTo>
                <a:lnTo>
                  <a:pt x="12248" y="19526"/>
                </a:lnTo>
                <a:lnTo>
                  <a:pt x="12640" y="19657"/>
                </a:lnTo>
                <a:lnTo>
                  <a:pt x="13036" y="19786"/>
                </a:lnTo>
                <a:lnTo>
                  <a:pt x="13437" y="19911"/>
                </a:lnTo>
                <a:lnTo>
                  <a:pt x="13842" y="20033"/>
                </a:lnTo>
                <a:lnTo>
                  <a:pt x="14252" y="20151"/>
                </a:lnTo>
                <a:lnTo>
                  <a:pt x="14666" y="20267"/>
                </a:lnTo>
                <a:lnTo>
                  <a:pt x="15085" y="20379"/>
                </a:lnTo>
                <a:lnTo>
                  <a:pt x="15507" y="20487"/>
                </a:lnTo>
                <a:lnTo>
                  <a:pt x="15934" y="20592"/>
                </a:lnTo>
                <a:lnTo>
                  <a:pt x="16364" y="20694"/>
                </a:lnTo>
                <a:lnTo>
                  <a:pt x="16799" y="20792"/>
                </a:lnTo>
                <a:lnTo>
                  <a:pt x="17238" y="20886"/>
                </a:lnTo>
                <a:lnTo>
                  <a:pt x="17680" y="20977"/>
                </a:lnTo>
                <a:lnTo>
                  <a:pt x="18126" y="21064"/>
                </a:lnTo>
                <a:lnTo>
                  <a:pt x="18576" y="21148"/>
                </a:lnTo>
                <a:lnTo>
                  <a:pt x="19029" y="21227"/>
                </a:lnTo>
                <a:lnTo>
                  <a:pt x="19486" y="21304"/>
                </a:lnTo>
                <a:lnTo>
                  <a:pt x="19946" y="21376"/>
                </a:lnTo>
                <a:lnTo>
                  <a:pt x="20410" y="21444"/>
                </a:lnTo>
                <a:lnTo>
                  <a:pt x="20876" y="21509"/>
                </a:lnTo>
                <a:lnTo>
                  <a:pt x="21346" y="21570"/>
                </a:lnTo>
                <a:lnTo>
                  <a:pt x="21600" y="21600"/>
                </a:lnTo>
                <a:lnTo>
                  <a:pt x="216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 name="Google Shape;221;g28df420f9f3_0_69"/>
          <p:cNvSpPr/>
          <p:nvPr/>
        </p:nvSpPr>
        <p:spPr>
          <a:xfrm>
            <a:off x="8614491" y="4244717"/>
            <a:ext cx="1951506" cy="4109778"/>
          </a:xfrm>
          <a:custGeom>
            <a:rect b="b" l="l" r="r" t="t"/>
            <a:pathLst>
              <a:path extrusionOk="0" h="21600" w="21600">
                <a:moveTo>
                  <a:pt x="21600" y="0"/>
                </a:moveTo>
                <a:lnTo>
                  <a:pt x="20956" y="17"/>
                </a:lnTo>
                <a:lnTo>
                  <a:pt x="20433" y="37"/>
                </a:lnTo>
                <a:lnTo>
                  <a:pt x="19914" y="63"/>
                </a:lnTo>
                <a:lnTo>
                  <a:pt x="19399" y="95"/>
                </a:lnTo>
                <a:lnTo>
                  <a:pt x="18887" y="132"/>
                </a:lnTo>
                <a:lnTo>
                  <a:pt x="18378" y="174"/>
                </a:lnTo>
                <a:lnTo>
                  <a:pt x="17874" y="222"/>
                </a:lnTo>
                <a:lnTo>
                  <a:pt x="17374" y="276"/>
                </a:lnTo>
                <a:lnTo>
                  <a:pt x="16878" y="334"/>
                </a:lnTo>
                <a:lnTo>
                  <a:pt x="16387" y="398"/>
                </a:lnTo>
                <a:lnTo>
                  <a:pt x="15900" y="467"/>
                </a:lnTo>
                <a:lnTo>
                  <a:pt x="15418" y="541"/>
                </a:lnTo>
                <a:lnTo>
                  <a:pt x="14940" y="620"/>
                </a:lnTo>
                <a:lnTo>
                  <a:pt x="14468" y="704"/>
                </a:lnTo>
                <a:lnTo>
                  <a:pt x="14000" y="793"/>
                </a:lnTo>
                <a:lnTo>
                  <a:pt x="13538" y="887"/>
                </a:lnTo>
                <a:lnTo>
                  <a:pt x="13081" y="986"/>
                </a:lnTo>
                <a:lnTo>
                  <a:pt x="12629" y="1089"/>
                </a:lnTo>
                <a:lnTo>
                  <a:pt x="12183" y="1197"/>
                </a:lnTo>
                <a:lnTo>
                  <a:pt x="11743" y="1309"/>
                </a:lnTo>
                <a:lnTo>
                  <a:pt x="11309" y="1426"/>
                </a:lnTo>
                <a:lnTo>
                  <a:pt x="10880" y="1547"/>
                </a:lnTo>
                <a:lnTo>
                  <a:pt x="10458" y="1673"/>
                </a:lnTo>
                <a:lnTo>
                  <a:pt x="10042" y="1803"/>
                </a:lnTo>
                <a:lnTo>
                  <a:pt x="9633" y="1937"/>
                </a:lnTo>
                <a:lnTo>
                  <a:pt x="9229" y="2076"/>
                </a:lnTo>
                <a:lnTo>
                  <a:pt x="8833" y="2218"/>
                </a:lnTo>
                <a:lnTo>
                  <a:pt x="8444" y="2365"/>
                </a:lnTo>
                <a:lnTo>
                  <a:pt x="8061" y="2516"/>
                </a:lnTo>
                <a:lnTo>
                  <a:pt x="7685" y="2670"/>
                </a:lnTo>
                <a:lnTo>
                  <a:pt x="7317" y="2828"/>
                </a:lnTo>
                <a:lnTo>
                  <a:pt x="6956" y="2990"/>
                </a:lnTo>
                <a:lnTo>
                  <a:pt x="6603" y="3156"/>
                </a:lnTo>
                <a:lnTo>
                  <a:pt x="6257" y="3326"/>
                </a:lnTo>
                <a:lnTo>
                  <a:pt x="5919" y="3499"/>
                </a:lnTo>
                <a:lnTo>
                  <a:pt x="5589" y="3675"/>
                </a:lnTo>
                <a:lnTo>
                  <a:pt x="5266" y="3856"/>
                </a:lnTo>
                <a:lnTo>
                  <a:pt x="4952" y="4039"/>
                </a:lnTo>
                <a:lnTo>
                  <a:pt x="4647" y="4226"/>
                </a:lnTo>
                <a:lnTo>
                  <a:pt x="4350" y="4416"/>
                </a:lnTo>
                <a:lnTo>
                  <a:pt x="4061" y="4609"/>
                </a:lnTo>
                <a:lnTo>
                  <a:pt x="3781" y="4806"/>
                </a:lnTo>
                <a:lnTo>
                  <a:pt x="3510" y="5005"/>
                </a:lnTo>
                <a:lnTo>
                  <a:pt x="3248" y="5207"/>
                </a:lnTo>
                <a:lnTo>
                  <a:pt x="2994" y="5413"/>
                </a:lnTo>
                <a:lnTo>
                  <a:pt x="2751" y="5621"/>
                </a:lnTo>
                <a:lnTo>
                  <a:pt x="2516" y="5832"/>
                </a:lnTo>
                <a:lnTo>
                  <a:pt x="2291" y="6046"/>
                </a:lnTo>
                <a:lnTo>
                  <a:pt x="2076" y="6263"/>
                </a:lnTo>
                <a:lnTo>
                  <a:pt x="1871" y="6482"/>
                </a:lnTo>
                <a:lnTo>
                  <a:pt x="1675" y="6703"/>
                </a:lnTo>
                <a:lnTo>
                  <a:pt x="1490" y="6928"/>
                </a:lnTo>
                <a:lnTo>
                  <a:pt x="1314" y="7154"/>
                </a:lnTo>
                <a:lnTo>
                  <a:pt x="1149" y="7383"/>
                </a:lnTo>
                <a:lnTo>
                  <a:pt x="995" y="7615"/>
                </a:lnTo>
                <a:lnTo>
                  <a:pt x="851" y="7848"/>
                </a:lnTo>
                <a:lnTo>
                  <a:pt x="718" y="8084"/>
                </a:lnTo>
                <a:lnTo>
                  <a:pt x="595" y="8321"/>
                </a:lnTo>
                <a:lnTo>
                  <a:pt x="484" y="8561"/>
                </a:lnTo>
                <a:lnTo>
                  <a:pt x="384" y="8803"/>
                </a:lnTo>
                <a:lnTo>
                  <a:pt x="295" y="9047"/>
                </a:lnTo>
                <a:lnTo>
                  <a:pt x="218" y="9292"/>
                </a:lnTo>
                <a:lnTo>
                  <a:pt x="152" y="9539"/>
                </a:lnTo>
                <a:lnTo>
                  <a:pt x="97" y="9788"/>
                </a:lnTo>
                <a:lnTo>
                  <a:pt x="55" y="10039"/>
                </a:lnTo>
                <a:lnTo>
                  <a:pt x="25" y="10291"/>
                </a:lnTo>
                <a:lnTo>
                  <a:pt x="6" y="10545"/>
                </a:lnTo>
                <a:lnTo>
                  <a:pt x="0" y="10800"/>
                </a:lnTo>
                <a:lnTo>
                  <a:pt x="6" y="11055"/>
                </a:lnTo>
                <a:lnTo>
                  <a:pt x="25" y="11309"/>
                </a:lnTo>
                <a:lnTo>
                  <a:pt x="55" y="11561"/>
                </a:lnTo>
                <a:lnTo>
                  <a:pt x="97" y="11812"/>
                </a:lnTo>
                <a:lnTo>
                  <a:pt x="152" y="12061"/>
                </a:lnTo>
                <a:lnTo>
                  <a:pt x="218" y="12308"/>
                </a:lnTo>
                <a:lnTo>
                  <a:pt x="295" y="12553"/>
                </a:lnTo>
                <a:lnTo>
                  <a:pt x="384" y="12797"/>
                </a:lnTo>
                <a:lnTo>
                  <a:pt x="484" y="13039"/>
                </a:lnTo>
                <a:lnTo>
                  <a:pt x="595" y="13279"/>
                </a:lnTo>
                <a:lnTo>
                  <a:pt x="718" y="13516"/>
                </a:lnTo>
                <a:lnTo>
                  <a:pt x="851" y="13752"/>
                </a:lnTo>
                <a:lnTo>
                  <a:pt x="995" y="13985"/>
                </a:lnTo>
                <a:lnTo>
                  <a:pt x="1149" y="14217"/>
                </a:lnTo>
                <a:lnTo>
                  <a:pt x="1314" y="14446"/>
                </a:lnTo>
                <a:lnTo>
                  <a:pt x="1490" y="14672"/>
                </a:lnTo>
                <a:lnTo>
                  <a:pt x="1675" y="14896"/>
                </a:lnTo>
                <a:lnTo>
                  <a:pt x="1871" y="15118"/>
                </a:lnTo>
                <a:lnTo>
                  <a:pt x="2076" y="15337"/>
                </a:lnTo>
                <a:lnTo>
                  <a:pt x="2291" y="15554"/>
                </a:lnTo>
                <a:lnTo>
                  <a:pt x="2516" y="15768"/>
                </a:lnTo>
                <a:lnTo>
                  <a:pt x="2751" y="15979"/>
                </a:lnTo>
                <a:lnTo>
                  <a:pt x="2994" y="16187"/>
                </a:lnTo>
                <a:lnTo>
                  <a:pt x="3248" y="16393"/>
                </a:lnTo>
                <a:lnTo>
                  <a:pt x="3510" y="16595"/>
                </a:lnTo>
                <a:lnTo>
                  <a:pt x="3781" y="16794"/>
                </a:lnTo>
                <a:lnTo>
                  <a:pt x="4061" y="16991"/>
                </a:lnTo>
                <a:lnTo>
                  <a:pt x="4350" y="17184"/>
                </a:lnTo>
                <a:lnTo>
                  <a:pt x="4647" y="17374"/>
                </a:lnTo>
                <a:lnTo>
                  <a:pt x="4952" y="17561"/>
                </a:lnTo>
                <a:lnTo>
                  <a:pt x="5266" y="17744"/>
                </a:lnTo>
                <a:lnTo>
                  <a:pt x="5589" y="17924"/>
                </a:lnTo>
                <a:lnTo>
                  <a:pt x="5919" y="18101"/>
                </a:lnTo>
                <a:lnTo>
                  <a:pt x="6257" y="18274"/>
                </a:lnTo>
                <a:lnTo>
                  <a:pt x="6603" y="18444"/>
                </a:lnTo>
                <a:lnTo>
                  <a:pt x="6956" y="18610"/>
                </a:lnTo>
                <a:lnTo>
                  <a:pt x="7317" y="18772"/>
                </a:lnTo>
                <a:lnTo>
                  <a:pt x="7685" y="18930"/>
                </a:lnTo>
                <a:lnTo>
                  <a:pt x="8061" y="19084"/>
                </a:lnTo>
                <a:lnTo>
                  <a:pt x="8444" y="19235"/>
                </a:lnTo>
                <a:lnTo>
                  <a:pt x="8833" y="19382"/>
                </a:lnTo>
                <a:lnTo>
                  <a:pt x="9229" y="19524"/>
                </a:lnTo>
                <a:lnTo>
                  <a:pt x="9633" y="19663"/>
                </a:lnTo>
                <a:lnTo>
                  <a:pt x="10042" y="19797"/>
                </a:lnTo>
                <a:lnTo>
                  <a:pt x="10458" y="19927"/>
                </a:lnTo>
                <a:lnTo>
                  <a:pt x="10880" y="20053"/>
                </a:lnTo>
                <a:lnTo>
                  <a:pt x="11309" y="20174"/>
                </a:lnTo>
                <a:lnTo>
                  <a:pt x="11743" y="20291"/>
                </a:lnTo>
                <a:lnTo>
                  <a:pt x="12183" y="20403"/>
                </a:lnTo>
                <a:lnTo>
                  <a:pt x="12629" y="20511"/>
                </a:lnTo>
                <a:lnTo>
                  <a:pt x="13081" y="20614"/>
                </a:lnTo>
                <a:lnTo>
                  <a:pt x="13538" y="20713"/>
                </a:lnTo>
                <a:lnTo>
                  <a:pt x="14000" y="20807"/>
                </a:lnTo>
                <a:lnTo>
                  <a:pt x="14468" y="20896"/>
                </a:lnTo>
                <a:lnTo>
                  <a:pt x="14940" y="20980"/>
                </a:lnTo>
                <a:lnTo>
                  <a:pt x="15418" y="21059"/>
                </a:lnTo>
                <a:lnTo>
                  <a:pt x="15900" y="21133"/>
                </a:lnTo>
                <a:lnTo>
                  <a:pt x="16387" y="21202"/>
                </a:lnTo>
                <a:lnTo>
                  <a:pt x="16878" y="21266"/>
                </a:lnTo>
                <a:lnTo>
                  <a:pt x="17374" y="21324"/>
                </a:lnTo>
                <a:lnTo>
                  <a:pt x="17874" y="21378"/>
                </a:lnTo>
                <a:lnTo>
                  <a:pt x="18378" y="21426"/>
                </a:lnTo>
                <a:lnTo>
                  <a:pt x="18887" y="21468"/>
                </a:lnTo>
                <a:lnTo>
                  <a:pt x="19399" y="21505"/>
                </a:lnTo>
                <a:lnTo>
                  <a:pt x="19914" y="21537"/>
                </a:lnTo>
                <a:lnTo>
                  <a:pt x="20433" y="21563"/>
                </a:lnTo>
                <a:lnTo>
                  <a:pt x="20956" y="21583"/>
                </a:lnTo>
                <a:lnTo>
                  <a:pt x="21482" y="21598"/>
                </a:lnTo>
                <a:lnTo>
                  <a:pt x="21600" y="21600"/>
                </a:lnTo>
              </a:path>
            </a:pathLst>
          </a:custGeom>
          <a:noFill/>
          <a:ln cap="flat" cmpd="sng" w="12700">
            <a:solidFill>
              <a:srgbClr val="682D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 name="Google Shape;222;g28df420f9f3_0_69"/>
          <p:cNvSpPr/>
          <p:nvPr/>
        </p:nvSpPr>
        <p:spPr>
          <a:xfrm>
            <a:off x="8729245" y="1036636"/>
            <a:ext cx="2833596" cy="3398814"/>
          </a:xfrm>
          <a:custGeom>
            <a:rect b="b" l="l" r="r" t="t"/>
            <a:pathLst>
              <a:path extrusionOk="0" h="21600" w="21600">
                <a:moveTo>
                  <a:pt x="12903" y="0"/>
                </a:moveTo>
                <a:lnTo>
                  <a:pt x="12535" y="4"/>
                </a:lnTo>
                <a:lnTo>
                  <a:pt x="12171" y="17"/>
                </a:lnTo>
                <a:lnTo>
                  <a:pt x="11808" y="38"/>
                </a:lnTo>
                <a:lnTo>
                  <a:pt x="11449" y="68"/>
                </a:lnTo>
                <a:lnTo>
                  <a:pt x="11093" y="105"/>
                </a:lnTo>
                <a:lnTo>
                  <a:pt x="10739" y="151"/>
                </a:lnTo>
                <a:lnTo>
                  <a:pt x="10389" y="205"/>
                </a:lnTo>
                <a:lnTo>
                  <a:pt x="10043" y="266"/>
                </a:lnTo>
                <a:lnTo>
                  <a:pt x="9699" y="335"/>
                </a:lnTo>
                <a:lnTo>
                  <a:pt x="9360" y="412"/>
                </a:lnTo>
                <a:lnTo>
                  <a:pt x="9024" y="496"/>
                </a:lnTo>
                <a:lnTo>
                  <a:pt x="8692" y="588"/>
                </a:lnTo>
                <a:lnTo>
                  <a:pt x="8364" y="687"/>
                </a:lnTo>
                <a:lnTo>
                  <a:pt x="8041" y="793"/>
                </a:lnTo>
                <a:lnTo>
                  <a:pt x="7721" y="906"/>
                </a:lnTo>
                <a:lnTo>
                  <a:pt x="7406" y="1026"/>
                </a:lnTo>
                <a:lnTo>
                  <a:pt x="7096" y="1153"/>
                </a:lnTo>
                <a:lnTo>
                  <a:pt x="6790" y="1286"/>
                </a:lnTo>
                <a:lnTo>
                  <a:pt x="6490" y="1426"/>
                </a:lnTo>
                <a:lnTo>
                  <a:pt x="6194" y="1573"/>
                </a:lnTo>
                <a:lnTo>
                  <a:pt x="5903" y="1726"/>
                </a:lnTo>
                <a:lnTo>
                  <a:pt x="5618" y="1885"/>
                </a:lnTo>
                <a:lnTo>
                  <a:pt x="5338" y="2050"/>
                </a:lnTo>
                <a:lnTo>
                  <a:pt x="5063" y="2221"/>
                </a:lnTo>
                <a:lnTo>
                  <a:pt x="4795" y="2398"/>
                </a:lnTo>
                <a:lnTo>
                  <a:pt x="4532" y="2581"/>
                </a:lnTo>
                <a:lnTo>
                  <a:pt x="4275" y="2770"/>
                </a:lnTo>
                <a:lnTo>
                  <a:pt x="4024" y="2964"/>
                </a:lnTo>
                <a:lnTo>
                  <a:pt x="3779" y="3163"/>
                </a:lnTo>
                <a:lnTo>
                  <a:pt x="3541" y="3368"/>
                </a:lnTo>
                <a:lnTo>
                  <a:pt x="3309" y="3578"/>
                </a:lnTo>
                <a:lnTo>
                  <a:pt x="3084" y="3793"/>
                </a:lnTo>
                <a:lnTo>
                  <a:pt x="2865" y="4013"/>
                </a:lnTo>
                <a:lnTo>
                  <a:pt x="2654" y="4238"/>
                </a:lnTo>
                <a:lnTo>
                  <a:pt x="2449" y="4468"/>
                </a:lnTo>
                <a:lnTo>
                  <a:pt x="2252" y="4702"/>
                </a:lnTo>
                <a:lnTo>
                  <a:pt x="2062" y="4941"/>
                </a:lnTo>
                <a:lnTo>
                  <a:pt x="1879" y="5184"/>
                </a:lnTo>
                <a:lnTo>
                  <a:pt x="1704" y="5432"/>
                </a:lnTo>
                <a:lnTo>
                  <a:pt x="1537" y="5684"/>
                </a:lnTo>
                <a:lnTo>
                  <a:pt x="1377" y="5940"/>
                </a:lnTo>
                <a:lnTo>
                  <a:pt x="1226" y="6199"/>
                </a:lnTo>
                <a:lnTo>
                  <a:pt x="1083" y="6463"/>
                </a:lnTo>
                <a:lnTo>
                  <a:pt x="947" y="6730"/>
                </a:lnTo>
                <a:lnTo>
                  <a:pt x="821" y="7001"/>
                </a:lnTo>
                <a:lnTo>
                  <a:pt x="703" y="7276"/>
                </a:lnTo>
                <a:lnTo>
                  <a:pt x="593" y="7553"/>
                </a:lnTo>
                <a:lnTo>
                  <a:pt x="492" y="7835"/>
                </a:lnTo>
                <a:lnTo>
                  <a:pt x="401" y="8119"/>
                </a:lnTo>
                <a:lnTo>
                  <a:pt x="318" y="8406"/>
                </a:lnTo>
                <a:lnTo>
                  <a:pt x="245" y="8696"/>
                </a:lnTo>
                <a:lnTo>
                  <a:pt x="181" y="8989"/>
                </a:lnTo>
                <a:lnTo>
                  <a:pt x="126" y="9285"/>
                </a:lnTo>
                <a:lnTo>
                  <a:pt x="81" y="9583"/>
                </a:lnTo>
                <a:lnTo>
                  <a:pt x="46" y="9884"/>
                </a:lnTo>
                <a:lnTo>
                  <a:pt x="20" y="10187"/>
                </a:lnTo>
                <a:lnTo>
                  <a:pt x="5" y="10493"/>
                </a:lnTo>
                <a:lnTo>
                  <a:pt x="0" y="10800"/>
                </a:lnTo>
                <a:lnTo>
                  <a:pt x="5" y="11107"/>
                </a:lnTo>
                <a:lnTo>
                  <a:pt x="20" y="11413"/>
                </a:lnTo>
                <a:lnTo>
                  <a:pt x="46" y="11716"/>
                </a:lnTo>
                <a:lnTo>
                  <a:pt x="81" y="12017"/>
                </a:lnTo>
                <a:lnTo>
                  <a:pt x="126" y="12315"/>
                </a:lnTo>
                <a:lnTo>
                  <a:pt x="181" y="12611"/>
                </a:lnTo>
                <a:lnTo>
                  <a:pt x="245" y="12904"/>
                </a:lnTo>
                <a:lnTo>
                  <a:pt x="318" y="13194"/>
                </a:lnTo>
                <a:lnTo>
                  <a:pt x="401" y="13481"/>
                </a:lnTo>
                <a:lnTo>
                  <a:pt x="492" y="13765"/>
                </a:lnTo>
                <a:lnTo>
                  <a:pt x="593" y="14047"/>
                </a:lnTo>
                <a:lnTo>
                  <a:pt x="703" y="14324"/>
                </a:lnTo>
                <a:lnTo>
                  <a:pt x="821" y="14599"/>
                </a:lnTo>
                <a:lnTo>
                  <a:pt x="947" y="14870"/>
                </a:lnTo>
                <a:lnTo>
                  <a:pt x="1083" y="15137"/>
                </a:lnTo>
                <a:lnTo>
                  <a:pt x="1226" y="15401"/>
                </a:lnTo>
                <a:lnTo>
                  <a:pt x="1377" y="15660"/>
                </a:lnTo>
                <a:lnTo>
                  <a:pt x="1537" y="15916"/>
                </a:lnTo>
                <a:lnTo>
                  <a:pt x="1704" y="16168"/>
                </a:lnTo>
                <a:lnTo>
                  <a:pt x="1879" y="16416"/>
                </a:lnTo>
                <a:lnTo>
                  <a:pt x="2062" y="16659"/>
                </a:lnTo>
                <a:lnTo>
                  <a:pt x="2252" y="16898"/>
                </a:lnTo>
                <a:lnTo>
                  <a:pt x="2449" y="17132"/>
                </a:lnTo>
                <a:lnTo>
                  <a:pt x="2654" y="17362"/>
                </a:lnTo>
                <a:lnTo>
                  <a:pt x="2865" y="17587"/>
                </a:lnTo>
                <a:lnTo>
                  <a:pt x="3084" y="17807"/>
                </a:lnTo>
                <a:lnTo>
                  <a:pt x="3309" y="18022"/>
                </a:lnTo>
                <a:lnTo>
                  <a:pt x="3541" y="18232"/>
                </a:lnTo>
                <a:lnTo>
                  <a:pt x="3779" y="18437"/>
                </a:lnTo>
                <a:lnTo>
                  <a:pt x="4024" y="18636"/>
                </a:lnTo>
                <a:lnTo>
                  <a:pt x="4275" y="18830"/>
                </a:lnTo>
                <a:lnTo>
                  <a:pt x="4532" y="19019"/>
                </a:lnTo>
                <a:lnTo>
                  <a:pt x="4795" y="19202"/>
                </a:lnTo>
                <a:lnTo>
                  <a:pt x="5063" y="19379"/>
                </a:lnTo>
                <a:lnTo>
                  <a:pt x="5338" y="19550"/>
                </a:lnTo>
                <a:lnTo>
                  <a:pt x="5618" y="19715"/>
                </a:lnTo>
                <a:lnTo>
                  <a:pt x="5903" y="19874"/>
                </a:lnTo>
                <a:lnTo>
                  <a:pt x="6194" y="20027"/>
                </a:lnTo>
                <a:lnTo>
                  <a:pt x="6490" y="20174"/>
                </a:lnTo>
                <a:lnTo>
                  <a:pt x="6790" y="20314"/>
                </a:lnTo>
                <a:lnTo>
                  <a:pt x="7096" y="20447"/>
                </a:lnTo>
                <a:lnTo>
                  <a:pt x="7406" y="20574"/>
                </a:lnTo>
                <a:lnTo>
                  <a:pt x="7721" y="20694"/>
                </a:lnTo>
                <a:lnTo>
                  <a:pt x="8041" y="20807"/>
                </a:lnTo>
                <a:lnTo>
                  <a:pt x="8364" y="20913"/>
                </a:lnTo>
                <a:lnTo>
                  <a:pt x="8692" y="21012"/>
                </a:lnTo>
                <a:lnTo>
                  <a:pt x="9024" y="21104"/>
                </a:lnTo>
                <a:lnTo>
                  <a:pt x="9360" y="21188"/>
                </a:lnTo>
                <a:lnTo>
                  <a:pt x="9699" y="21265"/>
                </a:lnTo>
                <a:lnTo>
                  <a:pt x="10043" y="21334"/>
                </a:lnTo>
                <a:lnTo>
                  <a:pt x="10389" y="21395"/>
                </a:lnTo>
                <a:lnTo>
                  <a:pt x="10739" y="21449"/>
                </a:lnTo>
                <a:lnTo>
                  <a:pt x="11093" y="21495"/>
                </a:lnTo>
                <a:lnTo>
                  <a:pt x="11449" y="21532"/>
                </a:lnTo>
                <a:lnTo>
                  <a:pt x="11808" y="21562"/>
                </a:lnTo>
                <a:lnTo>
                  <a:pt x="12171" y="21583"/>
                </a:lnTo>
                <a:lnTo>
                  <a:pt x="12535" y="21596"/>
                </a:lnTo>
                <a:lnTo>
                  <a:pt x="12903" y="21600"/>
                </a:lnTo>
                <a:lnTo>
                  <a:pt x="13270" y="21596"/>
                </a:lnTo>
                <a:lnTo>
                  <a:pt x="13635" y="21583"/>
                </a:lnTo>
                <a:lnTo>
                  <a:pt x="13997" y="21562"/>
                </a:lnTo>
                <a:lnTo>
                  <a:pt x="14356" y="21532"/>
                </a:lnTo>
                <a:lnTo>
                  <a:pt x="14713" y="21495"/>
                </a:lnTo>
                <a:lnTo>
                  <a:pt x="15066" y="21449"/>
                </a:lnTo>
                <a:lnTo>
                  <a:pt x="15416" y="21395"/>
                </a:lnTo>
                <a:lnTo>
                  <a:pt x="15763" y="21334"/>
                </a:lnTo>
                <a:lnTo>
                  <a:pt x="16106" y="21265"/>
                </a:lnTo>
                <a:lnTo>
                  <a:pt x="16446" y="21188"/>
                </a:lnTo>
                <a:lnTo>
                  <a:pt x="16781" y="21104"/>
                </a:lnTo>
                <a:lnTo>
                  <a:pt x="17113" y="21012"/>
                </a:lnTo>
                <a:lnTo>
                  <a:pt x="17441" y="20913"/>
                </a:lnTo>
                <a:lnTo>
                  <a:pt x="17765" y="20807"/>
                </a:lnTo>
                <a:lnTo>
                  <a:pt x="18084" y="20694"/>
                </a:lnTo>
                <a:lnTo>
                  <a:pt x="18399" y="20574"/>
                </a:lnTo>
                <a:lnTo>
                  <a:pt x="18709" y="20447"/>
                </a:lnTo>
                <a:lnTo>
                  <a:pt x="19015" y="20314"/>
                </a:lnTo>
                <a:lnTo>
                  <a:pt x="19316" y="20174"/>
                </a:lnTo>
                <a:lnTo>
                  <a:pt x="19612" y="20027"/>
                </a:lnTo>
                <a:lnTo>
                  <a:pt x="19902" y="19874"/>
                </a:lnTo>
                <a:lnTo>
                  <a:pt x="20188" y="19715"/>
                </a:lnTo>
                <a:lnTo>
                  <a:pt x="20468" y="19550"/>
                </a:lnTo>
                <a:lnTo>
                  <a:pt x="20742" y="19379"/>
                </a:lnTo>
                <a:lnTo>
                  <a:pt x="21011" y="19202"/>
                </a:lnTo>
                <a:lnTo>
                  <a:pt x="21274" y="19019"/>
                </a:lnTo>
                <a:lnTo>
                  <a:pt x="21531" y="18830"/>
                </a:lnTo>
                <a:lnTo>
                  <a:pt x="21600" y="18777"/>
                </a:lnTo>
                <a:lnTo>
                  <a:pt x="21600" y="2823"/>
                </a:lnTo>
                <a:lnTo>
                  <a:pt x="21274" y="2581"/>
                </a:lnTo>
                <a:lnTo>
                  <a:pt x="21011" y="2398"/>
                </a:lnTo>
                <a:lnTo>
                  <a:pt x="20742" y="2221"/>
                </a:lnTo>
                <a:lnTo>
                  <a:pt x="20468" y="2050"/>
                </a:lnTo>
                <a:lnTo>
                  <a:pt x="20188" y="1885"/>
                </a:lnTo>
                <a:lnTo>
                  <a:pt x="19902" y="1726"/>
                </a:lnTo>
                <a:lnTo>
                  <a:pt x="19612" y="1573"/>
                </a:lnTo>
                <a:lnTo>
                  <a:pt x="19316" y="1426"/>
                </a:lnTo>
                <a:lnTo>
                  <a:pt x="19015" y="1286"/>
                </a:lnTo>
                <a:lnTo>
                  <a:pt x="18709" y="1153"/>
                </a:lnTo>
                <a:lnTo>
                  <a:pt x="18399" y="1026"/>
                </a:lnTo>
                <a:lnTo>
                  <a:pt x="18084" y="906"/>
                </a:lnTo>
                <a:lnTo>
                  <a:pt x="17765" y="793"/>
                </a:lnTo>
                <a:lnTo>
                  <a:pt x="17441" y="687"/>
                </a:lnTo>
                <a:lnTo>
                  <a:pt x="17113" y="588"/>
                </a:lnTo>
                <a:lnTo>
                  <a:pt x="16781" y="496"/>
                </a:lnTo>
                <a:lnTo>
                  <a:pt x="16446" y="412"/>
                </a:lnTo>
                <a:lnTo>
                  <a:pt x="16106" y="335"/>
                </a:lnTo>
                <a:lnTo>
                  <a:pt x="15763" y="266"/>
                </a:lnTo>
                <a:lnTo>
                  <a:pt x="15416" y="205"/>
                </a:lnTo>
                <a:lnTo>
                  <a:pt x="15066" y="151"/>
                </a:lnTo>
                <a:lnTo>
                  <a:pt x="14713" y="105"/>
                </a:lnTo>
                <a:lnTo>
                  <a:pt x="14356" y="68"/>
                </a:lnTo>
                <a:lnTo>
                  <a:pt x="13997" y="38"/>
                </a:lnTo>
                <a:lnTo>
                  <a:pt x="13635" y="17"/>
                </a:lnTo>
                <a:lnTo>
                  <a:pt x="13270" y="4"/>
                </a:lnTo>
                <a:lnTo>
                  <a:pt x="12903" y="0"/>
                </a:lnTo>
                <a:close/>
              </a:path>
            </a:pathLst>
          </a:custGeom>
          <a:solidFill>
            <a:srgbClr val="CB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g28df420f9f3_0_69"/>
          <p:cNvSpPr txBox="1"/>
          <p:nvPr/>
        </p:nvSpPr>
        <p:spPr>
          <a:xfrm>
            <a:off x="535325" y="1851100"/>
            <a:ext cx="6742500" cy="9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82DB3"/>
              </a:buClr>
              <a:buSzPts val="1600"/>
              <a:buFont typeface="Poppins"/>
              <a:buNone/>
            </a:pPr>
            <a:r>
              <a:rPr b="1" i="0" lang="en-US" sz="1700" u="none" cap="none" strike="noStrike">
                <a:solidFill>
                  <a:srgbClr val="3C6EF4"/>
                </a:solidFill>
                <a:latin typeface="Poppins"/>
                <a:ea typeface="Poppins"/>
                <a:cs typeface="Poppins"/>
                <a:sym typeface="Poppins"/>
              </a:rPr>
              <a:t>No-Cost Virtual Healthcare</a:t>
            </a:r>
            <a:endParaRPr b="1" i="0" sz="1700" u="none" cap="none" strike="noStrike">
              <a:solidFill>
                <a:srgbClr val="3C6EF4"/>
              </a:solidFill>
              <a:latin typeface="Poppins"/>
              <a:ea typeface="Poppins"/>
              <a:cs typeface="Poppins"/>
              <a:sym typeface="Poppins"/>
            </a:endParaRPr>
          </a:p>
          <a:p>
            <a:pPr indent="12700" lvl="0" marL="0" marR="186687" rtl="0" algn="l">
              <a:lnSpc>
                <a:spcPct val="130800"/>
              </a:lnSpc>
              <a:spcBef>
                <a:spcPts val="500"/>
              </a:spcBef>
              <a:spcAft>
                <a:spcPts val="0"/>
              </a:spcAft>
              <a:buClr>
                <a:srgbClr val="444444"/>
              </a:buClr>
              <a:buSzPts val="1000"/>
              <a:buFont typeface="Poppins"/>
              <a:buNone/>
            </a:pPr>
            <a:r>
              <a:rPr b="0" i="0" lang="en-US" sz="1000" u="none" cap="none" strike="noStrike">
                <a:solidFill>
                  <a:srgbClr val="444444"/>
                </a:solidFill>
                <a:latin typeface="Poppins"/>
                <a:ea typeface="Poppins"/>
                <a:cs typeface="Poppins"/>
                <a:sym typeface="Poppins"/>
              </a:rPr>
              <a:t>Virtual healthcare is available through Teladoc Health within the HealthJoy app. Access board certified physicians and licensed mental healthcare professionals at your convenience.</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r>
              <a:t/>
            </a:r>
            <a:endParaRPr b="0" i="0" sz="1000" u="none" cap="none" strike="noStrike">
              <a:solidFill>
                <a:srgbClr val="444444"/>
              </a:solidFill>
              <a:latin typeface="Poppins"/>
              <a:ea typeface="Poppins"/>
              <a:cs typeface="Poppins"/>
              <a:sym typeface="Poppins"/>
            </a:endParaRPr>
          </a:p>
        </p:txBody>
      </p:sp>
      <p:sp>
        <p:nvSpPr>
          <p:cNvPr id="224" name="Google Shape;224;g28df420f9f3_0_69"/>
          <p:cNvSpPr txBox="1"/>
          <p:nvPr/>
        </p:nvSpPr>
        <p:spPr>
          <a:xfrm>
            <a:off x="1533950" y="3056525"/>
            <a:ext cx="5607300" cy="2774100"/>
          </a:xfrm>
          <a:prstGeom prst="rect">
            <a:avLst/>
          </a:prstGeom>
          <a:noFill/>
          <a:ln>
            <a:noFill/>
          </a:ln>
        </p:spPr>
        <p:txBody>
          <a:bodyPr anchorCtr="0" anchor="t" bIns="0" lIns="0" spcFirstLastPara="1" rIns="0" wrap="square" tIns="0">
            <a:spAutoFit/>
          </a:bodyPr>
          <a:lstStyle/>
          <a:p>
            <a:pPr indent="12700" lvl="0" marL="0" marR="186688" rtl="0" algn="l">
              <a:lnSpc>
                <a:spcPct val="130800"/>
              </a:lnSpc>
              <a:spcBef>
                <a:spcPts val="500"/>
              </a:spcBef>
              <a:spcAft>
                <a:spcPts val="0"/>
              </a:spcAft>
              <a:buClr>
                <a:srgbClr val="444444"/>
              </a:buClr>
              <a:buSzPts val="1000"/>
              <a:buFont typeface="Poppins"/>
              <a:buNone/>
            </a:pPr>
            <a:r>
              <a:rPr b="1" i="0" lang="en-US" sz="1200" u="none" cap="none" strike="noStrike">
                <a:solidFill>
                  <a:srgbClr val="444444"/>
                </a:solidFill>
                <a:latin typeface="Poppins"/>
                <a:ea typeface="Poppins"/>
                <a:cs typeface="Poppins"/>
                <a:sym typeface="Poppins"/>
              </a:rPr>
              <a:t>Telemedicine</a:t>
            </a:r>
            <a:endParaRPr b="1" i="0" sz="1200" u="none" cap="none" strike="noStrike">
              <a:solidFill>
                <a:srgbClr val="444444"/>
              </a:solidFill>
              <a:latin typeface="Poppins"/>
              <a:ea typeface="Poppins"/>
              <a:cs typeface="Poppins"/>
              <a:sym typeface="Poppins"/>
            </a:endParaRPr>
          </a:p>
          <a:p>
            <a:pPr indent="0" lvl="0" marL="0" marR="0" rtl="0" algn="l">
              <a:lnSpc>
                <a:spcPct val="115000"/>
              </a:lnSpc>
              <a:spcBef>
                <a:spcPts val="1000"/>
              </a:spcBef>
              <a:spcAft>
                <a:spcPts val="0"/>
              </a:spcAft>
              <a:buClr>
                <a:schemeClr val="dk1"/>
              </a:buClr>
              <a:buSzPts val="1100"/>
              <a:buFont typeface="Arial"/>
              <a:buNone/>
            </a:pPr>
            <a:r>
              <a:rPr b="0" i="0" lang="en-US" sz="1000" u="none" cap="none" strike="noStrike">
                <a:solidFill>
                  <a:srgbClr val="444444"/>
                </a:solidFill>
                <a:latin typeface="Poppins"/>
                <a:ea typeface="Poppins"/>
                <a:cs typeface="Poppins"/>
                <a:sym typeface="Poppins"/>
              </a:rPr>
              <a:t>Get free care 24/7 for non-emergency conditions like cold &amp; flu, sinus infections, allergies, and more. Consultations can take place via phone or video.</a:t>
            </a:r>
            <a:endParaRPr b="0" i="0" sz="1000" u="none" cap="none" strike="noStrike">
              <a:solidFill>
                <a:srgbClr val="444444"/>
              </a:solidFill>
              <a:latin typeface="Poppins"/>
              <a:ea typeface="Poppins"/>
              <a:cs typeface="Poppins"/>
              <a:sym typeface="Poppins"/>
            </a:endParaRPr>
          </a:p>
          <a:p>
            <a:pPr indent="12700" lvl="0" marL="0" marR="186688" rtl="0" algn="l">
              <a:lnSpc>
                <a:spcPct val="130800"/>
              </a:lnSpc>
              <a:spcBef>
                <a:spcPts val="500"/>
              </a:spcBef>
              <a:spcAft>
                <a:spcPts val="0"/>
              </a:spcAft>
              <a:buClr>
                <a:srgbClr val="444444"/>
              </a:buClr>
              <a:buSzPts val="1000"/>
              <a:buFont typeface="Poppins"/>
              <a:buNone/>
            </a:pPr>
            <a:br>
              <a:rPr b="0" i="0" lang="en-US" sz="1000" u="none" cap="none" strike="noStrike">
                <a:solidFill>
                  <a:srgbClr val="444444"/>
                </a:solidFill>
                <a:latin typeface="Poppins"/>
                <a:ea typeface="Poppins"/>
                <a:cs typeface="Poppins"/>
                <a:sym typeface="Poppins"/>
              </a:rPr>
            </a:br>
            <a:endParaRPr b="0" i="0" sz="1000" u="none" cap="none" strike="noStrike">
              <a:solidFill>
                <a:srgbClr val="444444"/>
              </a:solidFill>
              <a:latin typeface="Poppins"/>
              <a:ea typeface="Poppins"/>
              <a:cs typeface="Poppins"/>
              <a:sym typeface="Poppins"/>
            </a:endParaRPr>
          </a:p>
          <a:p>
            <a:pPr indent="0" lvl="0" marL="0" marR="0" rtl="0" algn="l">
              <a:lnSpc>
                <a:spcPct val="115000"/>
              </a:lnSpc>
              <a:spcBef>
                <a:spcPts val="1000"/>
              </a:spcBef>
              <a:spcAft>
                <a:spcPts val="0"/>
              </a:spcAft>
              <a:buClr>
                <a:schemeClr val="dk1"/>
              </a:buClr>
              <a:buSzPts val="1100"/>
              <a:buFont typeface="Arial"/>
              <a:buNone/>
            </a:pPr>
            <a:r>
              <a:t/>
            </a:r>
            <a:endParaRPr b="0" i="0" sz="1000" u="none" cap="none" strike="noStrike">
              <a:solidFill>
                <a:srgbClr val="444444"/>
              </a:solidFill>
              <a:latin typeface="Poppins"/>
              <a:ea typeface="Poppins"/>
              <a:cs typeface="Poppins"/>
              <a:sym typeface="Poppins"/>
            </a:endParaRPr>
          </a:p>
          <a:p>
            <a:pPr indent="12700" lvl="0" marL="0" marR="186687" rtl="0" algn="l">
              <a:lnSpc>
                <a:spcPct val="130800"/>
              </a:lnSpc>
              <a:spcBef>
                <a:spcPts val="500"/>
              </a:spcBef>
              <a:spcAft>
                <a:spcPts val="0"/>
              </a:spcAft>
              <a:buClr>
                <a:srgbClr val="444444"/>
              </a:buClr>
              <a:buSzPts val="1000"/>
              <a:buFont typeface="Poppins"/>
              <a:buNone/>
            </a:pPr>
            <a:r>
              <a:rPr b="1" i="0" lang="en-US" sz="1200" u="none" cap="none" strike="noStrike">
                <a:solidFill>
                  <a:srgbClr val="444444"/>
                </a:solidFill>
                <a:latin typeface="Poppins"/>
                <a:ea typeface="Poppins"/>
                <a:cs typeface="Poppins"/>
                <a:sym typeface="Poppins"/>
              </a:rPr>
              <a:t>MSK</a:t>
            </a:r>
            <a:endParaRPr b="1" i="0" sz="1200" u="none" cap="none" strike="noStrike">
              <a:solidFill>
                <a:srgbClr val="444444"/>
              </a:solidFill>
              <a:latin typeface="Poppins"/>
              <a:ea typeface="Poppins"/>
              <a:cs typeface="Poppins"/>
              <a:sym typeface="Poppins"/>
            </a:endParaRPr>
          </a:p>
          <a:p>
            <a:pPr indent="0" lvl="0" marL="0" marR="0" rtl="0" algn="l">
              <a:lnSpc>
                <a:spcPct val="115000"/>
              </a:lnSpc>
              <a:spcBef>
                <a:spcPts val="1000"/>
              </a:spcBef>
              <a:spcAft>
                <a:spcPts val="0"/>
              </a:spcAft>
              <a:buClr>
                <a:schemeClr val="dk1"/>
              </a:buClr>
              <a:buSzPts val="1100"/>
              <a:buFont typeface="Arial"/>
              <a:buNone/>
            </a:pPr>
            <a:r>
              <a:rPr b="0" i="0" lang="en-US" sz="1000" u="none" cap="none" strike="noStrike">
                <a:solidFill>
                  <a:srgbClr val="444444"/>
                </a:solidFill>
                <a:latin typeface="Poppins"/>
                <a:ea typeface="Poppins"/>
                <a:cs typeface="Poppins"/>
                <a:sym typeface="Poppins"/>
              </a:rPr>
              <a:t>Coach-guided virtual exercise program to address back, neck, shoulder, elbow, knee, wrist pain. Done from the comfort of your home or private space, just 15 minutes a day, 5 days a week for about 12 weeks. No equipment is needed. </a:t>
            </a:r>
            <a:r>
              <a:rPr b="0" i="1" lang="en-US" sz="1000" u="none" cap="none" strike="noStrike">
                <a:solidFill>
                  <a:srgbClr val="444444"/>
                </a:solidFill>
                <a:latin typeface="Poppins"/>
                <a:ea typeface="Poppins"/>
                <a:cs typeface="Poppins"/>
                <a:sym typeface="Poppins"/>
              </a:rPr>
              <a:t>medical enrolled only</a:t>
            </a:r>
            <a:endParaRPr b="0" i="1" sz="1000" u="none" cap="none" strike="noStrike">
              <a:solidFill>
                <a:srgbClr val="444444"/>
              </a:solidFill>
              <a:latin typeface="Poppins"/>
              <a:ea typeface="Poppins"/>
              <a:cs typeface="Poppins"/>
              <a:sym typeface="Poppins"/>
            </a:endParaRPr>
          </a:p>
          <a:p>
            <a:pPr indent="0" lvl="0" marL="0" marR="0" rtl="0" algn="l">
              <a:lnSpc>
                <a:spcPct val="115000"/>
              </a:lnSpc>
              <a:spcBef>
                <a:spcPts val="1000"/>
              </a:spcBef>
              <a:spcAft>
                <a:spcPts val="0"/>
              </a:spcAft>
              <a:buClr>
                <a:schemeClr val="dk1"/>
              </a:buClr>
              <a:buSzPts val="1100"/>
              <a:buFont typeface="Arial"/>
              <a:buNone/>
            </a:pPr>
            <a:r>
              <a:t/>
            </a:r>
            <a:endParaRPr b="1" i="0" sz="1200" u="none" cap="none" strike="noStrike">
              <a:solidFill>
                <a:srgbClr val="444444"/>
              </a:solidFill>
              <a:latin typeface="Poppins"/>
              <a:ea typeface="Poppins"/>
              <a:cs typeface="Poppins"/>
              <a:sym typeface="Poppins"/>
            </a:endParaRPr>
          </a:p>
        </p:txBody>
      </p:sp>
      <p:sp>
        <p:nvSpPr>
          <p:cNvPr id="225" name="Google Shape;225;g28df420f9f3_0_69"/>
          <p:cNvSpPr/>
          <p:nvPr/>
        </p:nvSpPr>
        <p:spPr>
          <a:xfrm>
            <a:off x="3450750" y="9668175"/>
            <a:ext cx="870900" cy="231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 name="Google Shape;226;g28df420f9f3_0_69"/>
          <p:cNvSpPr txBox="1"/>
          <p:nvPr/>
        </p:nvSpPr>
        <p:spPr>
          <a:xfrm>
            <a:off x="552325" y="423925"/>
            <a:ext cx="5479800" cy="1117500"/>
          </a:xfrm>
          <a:prstGeom prst="rect">
            <a:avLst/>
          </a:prstGeom>
          <a:noFill/>
          <a:ln>
            <a:noFill/>
          </a:ln>
        </p:spPr>
        <p:txBody>
          <a:bodyPr anchorCtr="0" anchor="t" bIns="0" lIns="0" spcFirstLastPara="1" rIns="0" wrap="square" tIns="0">
            <a:spAutoFit/>
          </a:bodyPr>
          <a:lstStyle/>
          <a:p>
            <a:pPr indent="12700" lvl="0" marL="0" marR="0" rtl="0" algn="l">
              <a:lnSpc>
                <a:spcPct val="115000"/>
              </a:lnSpc>
              <a:spcBef>
                <a:spcPts val="0"/>
              </a:spcBef>
              <a:spcAft>
                <a:spcPts val="0"/>
              </a:spcAft>
              <a:buClr>
                <a:srgbClr val="682DB3"/>
              </a:buClr>
              <a:buSzPts val="2400"/>
              <a:buFont typeface="Poppins"/>
              <a:buNone/>
            </a:pPr>
            <a:r>
              <a:rPr b="1" i="0" lang="en-US" sz="2200" u="none" cap="none" strike="noStrike">
                <a:solidFill>
                  <a:srgbClr val="682DB3"/>
                </a:solidFill>
                <a:latin typeface="Poppins"/>
                <a:ea typeface="Poppins"/>
                <a:cs typeface="Poppins"/>
                <a:sym typeface="Poppins"/>
              </a:rPr>
              <a:t>Features and Services to Support </a:t>
            </a:r>
            <a:br>
              <a:rPr b="1" i="0" lang="en-US" sz="2200" u="none" cap="none" strike="noStrike">
                <a:solidFill>
                  <a:srgbClr val="682DB3"/>
                </a:solidFill>
                <a:latin typeface="Poppins"/>
                <a:ea typeface="Poppins"/>
                <a:cs typeface="Poppins"/>
                <a:sym typeface="Poppins"/>
              </a:rPr>
            </a:br>
            <a:r>
              <a:rPr b="1" i="0" lang="en-US" sz="2200" u="none" cap="none" strike="noStrike">
                <a:solidFill>
                  <a:srgbClr val="682DB3"/>
                </a:solidFill>
                <a:latin typeface="Poppins"/>
                <a:ea typeface="Poppins"/>
                <a:cs typeface="Poppins"/>
                <a:sym typeface="Poppins"/>
              </a:rPr>
              <a:t>Your Healthcare and Benefits Journey</a:t>
            </a:r>
            <a:endParaRPr b="1" i="0" sz="2200" u="none" cap="none" strike="noStrike">
              <a:solidFill>
                <a:srgbClr val="682DB3"/>
              </a:solidFill>
              <a:latin typeface="Poppins"/>
              <a:ea typeface="Poppins"/>
              <a:cs typeface="Poppins"/>
              <a:sym typeface="Poppins"/>
            </a:endParaRPr>
          </a:p>
          <a:p>
            <a:pPr indent="12700" lvl="0" marL="0" marR="0" rtl="0" algn="l">
              <a:lnSpc>
                <a:spcPct val="115000"/>
              </a:lnSpc>
              <a:spcBef>
                <a:spcPts val="0"/>
              </a:spcBef>
              <a:spcAft>
                <a:spcPts val="0"/>
              </a:spcAft>
              <a:buClr>
                <a:srgbClr val="682DB3"/>
              </a:buClr>
              <a:buSzPts val="2400"/>
              <a:buFont typeface="Poppins"/>
              <a:buNone/>
            </a:pPr>
            <a:r>
              <a:t/>
            </a:r>
            <a:endParaRPr b="1" i="0" sz="2200" u="none" cap="none" strike="noStrike">
              <a:solidFill>
                <a:srgbClr val="682DB3"/>
              </a:solidFill>
              <a:latin typeface="Poppins"/>
              <a:ea typeface="Poppins"/>
              <a:cs typeface="Poppins"/>
              <a:sym typeface="Poppins"/>
            </a:endParaRPr>
          </a:p>
        </p:txBody>
      </p:sp>
      <p:grpSp>
        <p:nvGrpSpPr>
          <p:cNvPr id="227" name="Google Shape;227;g28df420f9f3_0_69"/>
          <p:cNvGrpSpPr/>
          <p:nvPr/>
        </p:nvGrpSpPr>
        <p:grpSpPr>
          <a:xfrm>
            <a:off x="669899" y="3070375"/>
            <a:ext cx="581653" cy="606188"/>
            <a:chOff x="-4" y="-1"/>
            <a:chExt cx="358735" cy="389656"/>
          </a:xfrm>
        </p:grpSpPr>
        <p:sp>
          <p:nvSpPr>
            <p:cNvPr id="228" name="Google Shape;228;g28df420f9f3_0_69"/>
            <p:cNvSpPr/>
            <p:nvPr/>
          </p:nvSpPr>
          <p:spPr>
            <a:xfrm>
              <a:off x="192831" y="180040"/>
              <a:ext cx="165900" cy="165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29" name="Google Shape;229;g28df420f9f3_0_69"/>
            <p:cNvSpPr/>
            <p:nvPr/>
          </p:nvSpPr>
          <p:spPr>
            <a:xfrm>
              <a:off x="16099" y="180616"/>
              <a:ext cx="141000" cy="102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30" name="Google Shape;230;g28df420f9f3_0_69"/>
            <p:cNvSpPr/>
            <p:nvPr/>
          </p:nvSpPr>
          <p:spPr>
            <a:xfrm>
              <a:off x="24412" y="-1"/>
              <a:ext cx="25920" cy="25920"/>
            </a:xfrm>
            <a:custGeom>
              <a:rect b="b" l="l" r="r" t="t"/>
              <a:pathLst>
                <a:path extrusionOk="0" h="21600" w="21600">
                  <a:moveTo>
                    <a:pt x="10796" y="0"/>
                  </a:moveTo>
                  <a:lnTo>
                    <a:pt x="6593" y="849"/>
                  </a:lnTo>
                  <a:lnTo>
                    <a:pt x="3161" y="3163"/>
                  </a:lnTo>
                  <a:lnTo>
                    <a:pt x="848" y="6597"/>
                  </a:lnTo>
                  <a:lnTo>
                    <a:pt x="0" y="10800"/>
                  </a:lnTo>
                  <a:lnTo>
                    <a:pt x="848" y="15003"/>
                  </a:lnTo>
                  <a:lnTo>
                    <a:pt x="3161" y="18436"/>
                  </a:lnTo>
                  <a:lnTo>
                    <a:pt x="6593" y="20751"/>
                  </a:lnTo>
                  <a:lnTo>
                    <a:pt x="10796" y="21600"/>
                  </a:lnTo>
                  <a:lnTo>
                    <a:pt x="15001" y="20751"/>
                  </a:lnTo>
                  <a:lnTo>
                    <a:pt x="18435" y="18436"/>
                  </a:lnTo>
                  <a:lnTo>
                    <a:pt x="20751" y="15003"/>
                  </a:lnTo>
                  <a:lnTo>
                    <a:pt x="21600" y="10800"/>
                  </a:lnTo>
                  <a:lnTo>
                    <a:pt x="20751" y="6597"/>
                  </a:lnTo>
                  <a:lnTo>
                    <a:pt x="18435" y="3163"/>
                  </a:lnTo>
                  <a:lnTo>
                    <a:pt x="15001" y="849"/>
                  </a:lnTo>
                  <a:lnTo>
                    <a:pt x="10796"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231" name="Google Shape;231;g28df420f9f3_0_69"/>
            <p:cNvGrpSpPr/>
            <p:nvPr/>
          </p:nvGrpSpPr>
          <p:grpSpPr>
            <a:xfrm>
              <a:off x="-4" y="9450"/>
              <a:ext cx="173031" cy="255908"/>
              <a:chOff x="-1" y="-2"/>
              <a:chExt cx="173031" cy="255908"/>
            </a:xfrm>
          </p:grpSpPr>
          <p:sp>
            <p:nvSpPr>
              <p:cNvPr id="232" name="Google Shape;232;g28df420f9f3_0_69"/>
              <p:cNvSpPr/>
              <p:nvPr/>
            </p:nvSpPr>
            <p:spPr>
              <a:xfrm>
                <a:off x="-1" y="0"/>
                <a:ext cx="119286" cy="255906"/>
              </a:xfrm>
              <a:custGeom>
                <a:rect b="b" l="l" r="r" t="t"/>
                <a:pathLst>
                  <a:path extrusionOk="0" h="21600" w="21600">
                    <a:moveTo>
                      <a:pt x="4424" y="0"/>
                    </a:moveTo>
                    <a:lnTo>
                      <a:pt x="31" y="2047"/>
                    </a:lnTo>
                    <a:lnTo>
                      <a:pt x="26" y="4700"/>
                    </a:lnTo>
                    <a:lnTo>
                      <a:pt x="0" y="14302"/>
                    </a:lnTo>
                    <a:lnTo>
                      <a:pt x="1062" y="16898"/>
                    </a:lnTo>
                    <a:lnTo>
                      <a:pt x="3471" y="19045"/>
                    </a:lnTo>
                    <a:lnTo>
                      <a:pt x="8092" y="20842"/>
                    </a:lnTo>
                    <a:lnTo>
                      <a:pt x="15645" y="21600"/>
                    </a:lnTo>
                    <a:lnTo>
                      <a:pt x="15694" y="21600"/>
                    </a:lnTo>
                    <a:lnTo>
                      <a:pt x="21600" y="21007"/>
                    </a:lnTo>
                    <a:lnTo>
                      <a:pt x="15670" y="21007"/>
                    </a:lnTo>
                    <a:lnTo>
                      <a:pt x="11538" y="20797"/>
                    </a:lnTo>
                    <a:lnTo>
                      <a:pt x="5251" y="19134"/>
                    </a:lnTo>
                    <a:lnTo>
                      <a:pt x="2065" y="16457"/>
                    </a:lnTo>
                    <a:lnTo>
                      <a:pt x="1272" y="14301"/>
                    </a:lnTo>
                    <a:lnTo>
                      <a:pt x="1303" y="2047"/>
                    </a:lnTo>
                    <a:lnTo>
                      <a:pt x="1746" y="1228"/>
                    </a:lnTo>
                    <a:lnTo>
                      <a:pt x="2744" y="794"/>
                    </a:lnTo>
                    <a:lnTo>
                      <a:pt x="3802" y="623"/>
                    </a:lnTo>
                    <a:lnTo>
                      <a:pt x="4424" y="593"/>
                    </a:lnTo>
                    <a:lnTo>
                      <a:pt x="4424"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33" name="Google Shape;233;g28df420f9f3_0_69"/>
              <p:cNvSpPr/>
              <p:nvPr/>
            </p:nvSpPr>
            <p:spPr>
              <a:xfrm>
                <a:off x="86522" y="-2"/>
                <a:ext cx="86508" cy="248886"/>
              </a:xfrm>
              <a:custGeom>
                <a:rect b="b" l="l" r="r" t="t"/>
                <a:pathLst>
                  <a:path extrusionOk="0" h="21600" w="21600">
                    <a:moveTo>
                      <a:pt x="15501" y="0"/>
                    </a:moveTo>
                    <a:lnTo>
                      <a:pt x="15501" y="609"/>
                    </a:lnTo>
                    <a:lnTo>
                      <a:pt x="16248" y="635"/>
                    </a:lnTo>
                    <a:lnTo>
                      <a:pt x="17718" y="802"/>
                    </a:lnTo>
                    <a:lnTo>
                      <a:pt x="19156" y="1247"/>
                    </a:lnTo>
                    <a:lnTo>
                      <a:pt x="19804" y="2105"/>
                    </a:lnTo>
                    <a:lnTo>
                      <a:pt x="19810" y="4833"/>
                    </a:lnTo>
                    <a:lnTo>
                      <a:pt x="19847" y="14705"/>
                    </a:lnTo>
                    <a:lnTo>
                      <a:pt x="18500" y="17251"/>
                    </a:lnTo>
                    <a:lnTo>
                      <a:pt x="15445" y="19251"/>
                    </a:lnTo>
                    <a:lnTo>
                      <a:pt x="9583" y="20907"/>
                    </a:lnTo>
                    <a:lnTo>
                      <a:pt x="0" y="21600"/>
                    </a:lnTo>
                    <a:lnTo>
                      <a:pt x="8175" y="21600"/>
                    </a:lnTo>
                    <a:lnTo>
                      <a:pt x="16816" y="19583"/>
                    </a:lnTo>
                    <a:lnTo>
                      <a:pt x="20136" y="17374"/>
                    </a:lnTo>
                    <a:lnTo>
                      <a:pt x="21600" y="14704"/>
                    </a:lnTo>
                    <a:lnTo>
                      <a:pt x="21557" y="2105"/>
                    </a:lnTo>
                    <a:lnTo>
                      <a:pt x="20905" y="1074"/>
                    </a:lnTo>
                    <a:lnTo>
                      <a:pt x="19315" y="428"/>
                    </a:lnTo>
                    <a:lnTo>
                      <a:pt x="17331" y="95"/>
                    </a:lnTo>
                    <a:lnTo>
                      <a:pt x="15501"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234" name="Google Shape;234;g28df420f9f3_0_69"/>
            <p:cNvSpPr/>
            <p:nvPr/>
          </p:nvSpPr>
          <p:spPr>
            <a:xfrm>
              <a:off x="122604" y="-1"/>
              <a:ext cx="25920" cy="25920"/>
            </a:xfrm>
            <a:custGeom>
              <a:rect b="b" l="l" r="r" t="t"/>
              <a:pathLst>
                <a:path extrusionOk="0" h="21600" w="21600">
                  <a:moveTo>
                    <a:pt x="10804" y="0"/>
                  </a:moveTo>
                  <a:lnTo>
                    <a:pt x="6596" y="849"/>
                  </a:lnTo>
                  <a:lnTo>
                    <a:pt x="3162" y="3163"/>
                  </a:lnTo>
                  <a:lnTo>
                    <a:pt x="848" y="6597"/>
                  </a:lnTo>
                  <a:lnTo>
                    <a:pt x="0" y="10800"/>
                  </a:lnTo>
                  <a:lnTo>
                    <a:pt x="848" y="15003"/>
                  </a:lnTo>
                  <a:lnTo>
                    <a:pt x="3162" y="18436"/>
                  </a:lnTo>
                  <a:lnTo>
                    <a:pt x="6596" y="20751"/>
                  </a:lnTo>
                  <a:lnTo>
                    <a:pt x="10804" y="21600"/>
                  </a:lnTo>
                  <a:lnTo>
                    <a:pt x="15007" y="20751"/>
                  </a:lnTo>
                  <a:lnTo>
                    <a:pt x="18439" y="18436"/>
                  </a:lnTo>
                  <a:lnTo>
                    <a:pt x="20752" y="15003"/>
                  </a:lnTo>
                  <a:lnTo>
                    <a:pt x="21600" y="10800"/>
                  </a:lnTo>
                  <a:lnTo>
                    <a:pt x="20752" y="6597"/>
                  </a:lnTo>
                  <a:lnTo>
                    <a:pt x="18439" y="3163"/>
                  </a:lnTo>
                  <a:lnTo>
                    <a:pt x="15007" y="849"/>
                  </a:lnTo>
                  <a:lnTo>
                    <a:pt x="10804" y="0"/>
                  </a:lnTo>
                  <a:close/>
                </a:path>
              </a:pathLst>
            </a:custGeom>
            <a:solidFill>
              <a:srgbClr val="692EB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nvGrpSpPr>
            <p:cNvPr id="235" name="Google Shape;235;g28df420f9f3_0_69"/>
            <p:cNvGrpSpPr/>
            <p:nvPr/>
          </p:nvGrpSpPr>
          <p:grpSpPr>
            <a:xfrm>
              <a:off x="83084" y="50898"/>
              <a:ext cx="169471" cy="338757"/>
              <a:chOff x="-2" y="-1"/>
              <a:chExt cx="169471" cy="338757"/>
            </a:xfrm>
          </p:grpSpPr>
          <p:sp>
            <p:nvSpPr>
              <p:cNvPr id="236" name="Google Shape;236;g28df420f9f3_0_69"/>
              <p:cNvSpPr/>
              <p:nvPr/>
            </p:nvSpPr>
            <p:spPr>
              <a:xfrm>
                <a:off x="-2" y="231674"/>
                <a:ext cx="91692" cy="107082"/>
              </a:xfrm>
              <a:custGeom>
                <a:rect b="b" l="l" r="r" t="t"/>
                <a:pathLst>
                  <a:path extrusionOk="0" h="21600" w="21600">
                    <a:moveTo>
                      <a:pt x="1654" y="0"/>
                    </a:moveTo>
                    <a:lnTo>
                      <a:pt x="0" y="0"/>
                    </a:lnTo>
                    <a:lnTo>
                      <a:pt x="0" y="8339"/>
                    </a:lnTo>
                    <a:lnTo>
                      <a:pt x="273" y="10467"/>
                    </a:lnTo>
                    <a:lnTo>
                      <a:pt x="2018" y="15019"/>
                    </a:lnTo>
                    <a:lnTo>
                      <a:pt x="6625" y="19547"/>
                    </a:lnTo>
                    <a:lnTo>
                      <a:pt x="15487" y="21600"/>
                    </a:lnTo>
                    <a:lnTo>
                      <a:pt x="21600" y="20183"/>
                    </a:lnTo>
                    <a:lnTo>
                      <a:pt x="15487" y="20183"/>
                    </a:lnTo>
                    <a:lnTo>
                      <a:pt x="7585" y="18400"/>
                    </a:lnTo>
                    <a:lnTo>
                      <a:pt x="3468" y="14440"/>
                    </a:lnTo>
                    <a:lnTo>
                      <a:pt x="1903" y="10391"/>
                    </a:lnTo>
                    <a:lnTo>
                      <a:pt x="1654" y="8339"/>
                    </a:lnTo>
                    <a:lnTo>
                      <a:pt x="1654"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37" name="Google Shape;237;g28df420f9f3_0_69"/>
              <p:cNvSpPr/>
              <p:nvPr/>
            </p:nvSpPr>
            <p:spPr>
              <a:xfrm>
                <a:off x="65735" y="-1"/>
                <a:ext cx="103734" cy="331722"/>
              </a:xfrm>
              <a:custGeom>
                <a:rect b="b" l="l" r="r" t="t"/>
                <a:pathLst>
                  <a:path extrusionOk="0" h="21600" w="21600">
                    <a:moveTo>
                      <a:pt x="21600" y="0"/>
                    </a:moveTo>
                    <a:lnTo>
                      <a:pt x="16227" y="454"/>
                    </a:lnTo>
                    <a:lnTo>
                      <a:pt x="12390" y="2460"/>
                    </a:lnTo>
                    <a:lnTo>
                      <a:pt x="12229" y="17777"/>
                    </a:lnTo>
                    <a:lnTo>
                      <a:pt x="12013" y="18439"/>
                    </a:lnTo>
                    <a:lnTo>
                      <a:pt x="10635" y="19747"/>
                    </a:lnTo>
                    <a:lnTo>
                      <a:pt x="6997" y="21024"/>
                    </a:lnTo>
                    <a:lnTo>
                      <a:pt x="0" y="21600"/>
                    </a:lnTo>
                    <a:lnTo>
                      <a:pt x="5405" y="21600"/>
                    </a:lnTo>
                    <a:lnTo>
                      <a:pt x="11908" y="19933"/>
                    </a:lnTo>
                    <a:lnTo>
                      <a:pt x="13691" y="17777"/>
                    </a:lnTo>
                    <a:lnTo>
                      <a:pt x="13691" y="2930"/>
                    </a:lnTo>
                    <a:lnTo>
                      <a:pt x="13832" y="2501"/>
                    </a:lnTo>
                    <a:lnTo>
                      <a:pt x="14724" y="1656"/>
                    </a:lnTo>
                    <a:lnTo>
                      <a:pt x="17077" y="829"/>
                    </a:lnTo>
                    <a:lnTo>
                      <a:pt x="21600" y="457"/>
                    </a:lnTo>
                    <a:lnTo>
                      <a:pt x="21600"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grpSp>
          <p:nvGrpSpPr>
            <p:cNvPr id="238" name="Google Shape;238;g28df420f9f3_0_69"/>
            <p:cNvGrpSpPr/>
            <p:nvPr/>
          </p:nvGrpSpPr>
          <p:grpSpPr>
            <a:xfrm>
              <a:off x="248910" y="30174"/>
              <a:ext cx="48498" cy="48492"/>
              <a:chOff x="-1" y="-1"/>
              <a:chExt cx="48498" cy="48492"/>
            </a:xfrm>
          </p:grpSpPr>
          <p:sp>
            <p:nvSpPr>
              <p:cNvPr id="239" name="Google Shape;239;g28df420f9f3_0_69"/>
              <p:cNvSpPr/>
              <p:nvPr/>
            </p:nvSpPr>
            <p:spPr>
              <a:xfrm>
                <a:off x="-1" y="-1"/>
                <a:ext cx="41256" cy="48492"/>
              </a:xfrm>
              <a:custGeom>
                <a:rect b="b" l="l" r="r" t="t"/>
                <a:pathLst>
                  <a:path extrusionOk="0" h="21600" w="21600">
                    <a:moveTo>
                      <a:pt x="12696" y="0"/>
                    </a:moveTo>
                    <a:lnTo>
                      <a:pt x="7759" y="850"/>
                    </a:lnTo>
                    <a:lnTo>
                      <a:pt x="3722" y="3166"/>
                    </a:lnTo>
                    <a:lnTo>
                      <a:pt x="999" y="6600"/>
                    </a:lnTo>
                    <a:lnTo>
                      <a:pt x="0" y="10800"/>
                    </a:lnTo>
                    <a:lnTo>
                      <a:pt x="999" y="15000"/>
                    </a:lnTo>
                    <a:lnTo>
                      <a:pt x="3722" y="18433"/>
                    </a:lnTo>
                    <a:lnTo>
                      <a:pt x="7759" y="20750"/>
                    </a:lnTo>
                    <a:lnTo>
                      <a:pt x="12696" y="21600"/>
                    </a:lnTo>
                    <a:lnTo>
                      <a:pt x="17633" y="20750"/>
                    </a:lnTo>
                    <a:lnTo>
                      <a:pt x="21600" y="18473"/>
                    </a:lnTo>
                    <a:lnTo>
                      <a:pt x="12696" y="18473"/>
                    </a:lnTo>
                    <a:lnTo>
                      <a:pt x="9188" y="17869"/>
                    </a:lnTo>
                    <a:lnTo>
                      <a:pt x="6321" y="16223"/>
                    </a:lnTo>
                    <a:lnTo>
                      <a:pt x="4385" y="13784"/>
                    </a:lnTo>
                    <a:lnTo>
                      <a:pt x="3675" y="10800"/>
                    </a:lnTo>
                    <a:lnTo>
                      <a:pt x="4385" y="7816"/>
                    </a:lnTo>
                    <a:lnTo>
                      <a:pt x="6321" y="5377"/>
                    </a:lnTo>
                    <a:lnTo>
                      <a:pt x="9188" y="3730"/>
                    </a:lnTo>
                    <a:lnTo>
                      <a:pt x="12696" y="3127"/>
                    </a:lnTo>
                    <a:lnTo>
                      <a:pt x="21600" y="3127"/>
                    </a:lnTo>
                    <a:lnTo>
                      <a:pt x="17633" y="850"/>
                    </a:lnTo>
                    <a:lnTo>
                      <a:pt x="12696"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40" name="Google Shape;240;g28df420f9f3_0_69"/>
              <p:cNvSpPr/>
              <p:nvPr/>
            </p:nvSpPr>
            <p:spPr>
              <a:xfrm>
                <a:off x="24251" y="7020"/>
                <a:ext cx="24246" cy="34452"/>
              </a:xfrm>
              <a:custGeom>
                <a:rect b="b" l="l" r="r" t="t"/>
                <a:pathLst>
                  <a:path extrusionOk="0" h="21600" w="21600">
                    <a:moveTo>
                      <a:pt x="15148" y="0"/>
                    </a:moveTo>
                    <a:lnTo>
                      <a:pt x="0" y="0"/>
                    </a:lnTo>
                    <a:lnTo>
                      <a:pt x="5967" y="850"/>
                    </a:lnTo>
                    <a:lnTo>
                      <a:pt x="10847" y="3167"/>
                    </a:lnTo>
                    <a:lnTo>
                      <a:pt x="14139" y="6600"/>
                    </a:lnTo>
                    <a:lnTo>
                      <a:pt x="15347" y="10800"/>
                    </a:lnTo>
                    <a:lnTo>
                      <a:pt x="14139" y="14999"/>
                    </a:lnTo>
                    <a:lnTo>
                      <a:pt x="10847" y="18433"/>
                    </a:lnTo>
                    <a:lnTo>
                      <a:pt x="5967" y="20750"/>
                    </a:lnTo>
                    <a:lnTo>
                      <a:pt x="0" y="21600"/>
                    </a:lnTo>
                    <a:lnTo>
                      <a:pt x="15148" y="21600"/>
                    </a:lnTo>
                    <a:lnTo>
                      <a:pt x="15267" y="21544"/>
                    </a:lnTo>
                    <a:lnTo>
                      <a:pt x="19900" y="16711"/>
                    </a:lnTo>
                    <a:lnTo>
                      <a:pt x="21600" y="10800"/>
                    </a:lnTo>
                    <a:lnTo>
                      <a:pt x="19900" y="4888"/>
                    </a:lnTo>
                    <a:lnTo>
                      <a:pt x="15267" y="56"/>
                    </a:lnTo>
                    <a:lnTo>
                      <a:pt x="15148" y="0"/>
                    </a:lnTo>
                    <a:close/>
                  </a:path>
                </a:pathLst>
              </a:custGeom>
              <a:solidFill>
                <a:srgbClr val="30241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sp>
          <p:nvSpPr>
            <p:cNvPr id="241" name="Google Shape;241;g28df420f9f3_0_69"/>
            <p:cNvSpPr/>
            <p:nvPr/>
          </p:nvSpPr>
          <p:spPr>
            <a:xfrm>
              <a:off x="263436" y="44695"/>
              <a:ext cx="19440" cy="19440"/>
            </a:xfrm>
            <a:custGeom>
              <a:rect b="b" l="l" r="r" t="t"/>
              <a:pathLst>
                <a:path extrusionOk="0" h="21600" w="21600">
                  <a:moveTo>
                    <a:pt x="16765" y="0"/>
                  </a:moveTo>
                  <a:lnTo>
                    <a:pt x="4834" y="0"/>
                  </a:lnTo>
                  <a:lnTo>
                    <a:pt x="0" y="4832"/>
                  </a:lnTo>
                  <a:lnTo>
                    <a:pt x="0" y="16768"/>
                  </a:lnTo>
                  <a:lnTo>
                    <a:pt x="4834" y="21600"/>
                  </a:lnTo>
                  <a:lnTo>
                    <a:pt x="16765" y="21600"/>
                  </a:lnTo>
                  <a:lnTo>
                    <a:pt x="21600" y="16768"/>
                  </a:lnTo>
                  <a:lnTo>
                    <a:pt x="21600" y="4832"/>
                  </a:lnTo>
                  <a:lnTo>
                    <a:pt x="16765" y="0"/>
                  </a:lnTo>
                  <a:close/>
                </a:path>
              </a:pathLst>
            </a:custGeom>
            <a:solidFill>
              <a:srgbClr val="CCE5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42" name="Google Shape;242;g28df420f9f3_0_69"/>
            <p:cNvSpPr/>
            <p:nvPr/>
          </p:nvSpPr>
          <p:spPr>
            <a:xfrm>
              <a:off x="234949" y="223874"/>
              <a:ext cx="81600" cy="777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pic>
        <p:nvPicPr>
          <p:cNvPr id="243" name="Google Shape;243;g28df420f9f3_0_69"/>
          <p:cNvPicPr preferRelativeResize="0"/>
          <p:nvPr/>
        </p:nvPicPr>
        <p:blipFill rotWithShape="1">
          <a:blip r:embed="rId7">
            <a:alphaModFix/>
          </a:blip>
          <a:srcRect b="0" l="0" r="0" t="0"/>
          <a:stretch/>
        </p:blipFill>
        <p:spPr>
          <a:xfrm>
            <a:off x="620228" y="4664050"/>
            <a:ext cx="681000" cy="681000"/>
          </a:xfrm>
          <a:prstGeom prst="rect">
            <a:avLst/>
          </a:prstGeom>
          <a:noFill/>
          <a:ln>
            <a:noFill/>
          </a:ln>
        </p:spPr>
      </p:pic>
      <p:pic>
        <p:nvPicPr>
          <p:cNvPr id="244" name="Google Shape;244;g28df420f9f3_0_69"/>
          <p:cNvPicPr preferRelativeResize="0"/>
          <p:nvPr/>
        </p:nvPicPr>
        <p:blipFill rotWithShape="1">
          <a:blip r:embed="rId8">
            <a:alphaModFix/>
          </a:blip>
          <a:srcRect b="14885" l="8676" r="4989" t="12111"/>
          <a:stretch/>
        </p:blipFill>
        <p:spPr>
          <a:xfrm>
            <a:off x="469842" y="3676565"/>
            <a:ext cx="981782" cy="438550"/>
          </a:xfrm>
          <a:prstGeom prst="rect">
            <a:avLst/>
          </a:prstGeom>
          <a:noFill/>
          <a:ln>
            <a:noFill/>
          </a:ln>
        </p:spPr>
      </p:pic>
      <p:pic>
        <p:nvPicPr>
          <p:cNvPr id="245" name="Google Shape;245;g28df420f9f3_0_69"/>
          <p:cNvPicPr preferRelativeResize="0"/>
          <p:nvPr/>
        </p:nvPicPr>
        <p:blipFill rotWithShape="1">
          <a:blip r:embed="rId9">
            <a:alphaModFix/>
          </a:blip>
          <a:srcRect b="0" l="0" r="0" t="0"/>
          <a:stretch/>
        </p:blipFill>
        <p:spPr>
          <a:xfrm>
            <a:off x="6106675" y="54438"/>
            <a:ext cx="1628450" cy="762875"/>
          </a:xfrm>
          <a:prstGeom prst="rect">
            <a:avLst/>
          </a:prstGeom>
          <a:noFill/>
          <a:ln>
            <a:noFill/>
          </a:ln>
        </p:spPr>
      </p:pic>
      <p:sp>
        <p:nvSpPr>
          <p:cNvPr id="246" name="Google Shape;246;g28df420f9f3_0_69"/>
          <p:cNvSpPr txBox="1"/>
          <p:nvPr/>
        </p:nvSpPr>
        <p:spPr>
          <a:xfrm>
            <a:off x="848350" y="8905125"/>
            <a:ext cx="3318900" cy="702900"/>
          </a:xfrm>
          <a:prstGeom prst="rect">
            <a:avLst/>
          </a:prstGeom>
          <a:noFill/>
          <a:ln>
            <a:noFill/>
          </a:ln>
        </p:spPr>
        <p:txBody>
          <a:bodyPr anchorCtr="0" anchor="t" bIns="0" lIns="0" spcFirstLastPara="1" rIns="0" wrap="square" tIns="0">
            <a:spAutoFit/>
          </a:bodyPr>
          <a:lstStyle/>
          <a:p>
            <a:pPr indent="12700" lvl="0" marL="0" marR="5080" rtl="0" algn="l">
              <a:lnSpc>
                <a:spcPct val="113100"/>
              </a:lnSpc>
              <a:spcBef>
                <a:spcPts val="0"/>
              </a:spcBef>
              <a:spcAft>
                <a:spcPts val="0"/>
              </a:spcAft>
              <a:buClr>
                <a:srgbClr val="444444"/>
              </a:buClr>
              <a:buSzPts val="1400"/>
              <a:buFont typeface="Poppins"/>
              <a:buNone/>
            </a:pPr>
            <a:r>
              <a:rPr b="1" i="0" lang="en-US" sz="1400" u="none" cap="none" strike="noStrike">
                <a:solidFill>
                  <a:srgbClr val="444444"/>
                </a:solidFill>
                <a:latin typeface="Poppins"/>
                <a:ea typeface="Poppins"/>
                <a:cs typeface="Poppins"/>
                <a:sym typeface="Poppins"/>
              </a:rPr>
              <a:t>Chat with us by logging into the </a:t>
            </a:r>
            <a:r>
              <a:rPr b="1" i="0" lang="en-US" sz="1400" u="none" cap="none" strike="noStrike">
                <a:solidFill>
                  <a:srgbClr val="682DB3"/>
                </a:solidFill>
                <a:latin typeface="Poppins"/>
                <a:ea typeface="Poppins"/>
                <a:cs typeface="Poppins"/>
                <a:sym typeface="Poppins"/>
              </a:rPr>
              <a:t>HealthJoy </a:t>
            </a:r>
            <a:r>
              <a:rPr b="1" i="0" lang="en-US" sz="1400" u="none" cap="none" strike="noStrike">
                <a:solidFill>
                  <a:srgbClr val="444444"/>
                </a:solidFill>
                <a:latin typeface="Poppins"/>
                <a:ea typeface="Poppins"/>
                <a:cs typeface="Poppins"/>
                <a:sym typeface="Poppins"/>
              </a:rPr>
              <a:t>app or call (877) 500-3212.</a:t>
            </a:r>
            <a:endParaRPr b="0" i="0" sz="1400" u="none" cap="none" strike="noStrike">
              <a:solidFill>
                <a:srgbClr val="000000"/>
              </a:solidFill>
              <a:latin typeface="Arial"/>
              <a:ea typeface="Arial"/>
              <a:cs typeface="Arial"/>
              <a:sym typeface="Arial"/>
            </a:endParaRPr>
          </a:p>
        </p:txBody>
      </p:sp>
      <p:sp>
        <p:nvSpPr>
          <p:cNvPr id="247" name="Google Shape;247;g28df420f9f3_0_69"/>
          <p:cNvSpPr/>
          <p:nvPr/>
        </p:nvSpPr>
        <p:spPr>
          <a:xfrm>
            <a:off x="5918160" y="9139108"/>
            <a:ext cx="1005900" cy="2979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g28df420f9f3_0_69"/>
          <p:cNvSpPr/>
          <p:nvPr/>
        </p:nvSpPr>
        <p:spPr>
          <a:xfrm>
            <a:off x="4776532" y="9139108"/>
            <a:ext cx="1005900" cy="2979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860FE95A26A4687F4D8031DE201E3" ma:contentTypeVersion="21" ma:contentTypeDescription="Create a new document." ma:contentTypeScope="" ma:versionID="136effe353270568d9299670e8c3f6a1">
  <xsd:schema xmlns:xsd="http://www.w3.org/2001/XMLSchema" xmlns:xs="http://www.w3.org/2001/XMLSchema" xmlns:p="http://schemas.microsoft.com/office/2006/metadata/properties" xmlns:ns2="365ac69e-df33-458e-a6df-2f163604b8ee" xmlns:ns3="bd19ad8a-e6d9-4a4c-85a1-18278716148e" targetNamespace="http://schemas.microsoft.com/office/2006/metadata/properties" ma:root="true" ma:fieldsID="1333b3cc244e87a5ebeaab095ce0a294" ns2:_="" ns3:_="">
    <xsd:import namespace="365ac69e-df33-458e-a6df-2f163604b8ee"/>
    <xsd:import namespace="bd19ad8a-e6d9-4a4c-85a1-1827871614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Review_x0020_For_x0020_Clean_x0020_Up" minOccurs="0"/>
                <xsd:element ref="ns2:Action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ac69e-df33-458e-a6df-2f163604b8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Review_x0020_For_x0020_Clean_x0020_Up" ma:index="18" nillable="true" ma:displayName="Review For Clean Up" ma:internalName="Review_x0020_For_x0020_Clean_x0020_Up">
      <xsd:simpleType>
        <xsd:restriction base="dms:Text">
          <xsd:maxLength value="255"/>
        </xsd:restriction>
      </xsd:simpleType>
    </xsd:element>
    <xsd:element name="Actions" ma:index="19" nillable="true" ma:displayName="Actions" ma:default="Needs Review" ma:format="Dropdown" ma:internalName="Actions">
      <xsd:simpleType>
        <xsd:restriction base="dms:Choice">
          <xsd:enumeration value="Needs Review"/>
          <xsd:enumeration value="Done"/>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f736449-e522-4933-9f25-9a88fb5fae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19ad8a-e6d9-4a4c-85a1-1827871614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20cace9-fbce-45ae-bf43-230fb812c61f}" ma:internalName="TaxCatchAll" ma:showField="CatchAllData" ma:web="bd19ad8a-e6d9-4a4c-85a1-1827871614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_x0020_For_x0020_Clean_x0020_Up xmlns="365ac69e-df33-458e-a6df-2f163604b8ee" xsi:nil="true"/>
    <Actions xmlns="365ac69e-df33-458e-a6df-2f163604b8ee">Needs Review</Actions>
    <lcf76f155ced4ddcb4097134ff3c332f xmlns="365ac69e-df33-458e-a6df-2f163604b8ee">
      <Terms xmlns="http://schemas.microsoft.com/office/infopath/2007/PartnerControls"/>
    </lcf76f155ced4ddcb4097134ff3c332f>
    <TaxCatchAll xmlns="bd19ad8a-e6d9-4a4c-85a1-18278716148e" xsi:nil="true"/>
  </documentManagement>
</p:properties>
</file>

<file path=customXml/itemProps1.xml><?xml version="1.0" encoding="utf-8"?>
<ds:datastoreItem xmlns:ds="http://schemas.openxmlformats.org/officeDocument/2006/customXml" ds:itemID="{073C247B-6C29-4AA8-9A0D-AB6B96284B8C}"/>
</file>

<file path=customXml/itemProps2.xml><?xml version="1.0" encoding="utf-8"?>
<ds:datastoreItem xmlns:ds="http://schemas.openxmlformats.org/officeDocument/2006/customXml" ds:itemID="{B14C5EB9-3655-4058-9F6F-5678DB408B84}"/>
</file>

<file path=customXml/itemProps3.xml><?xml version="1.0" encoding="utf-8"?>
<ds:datastoreItem xmlns:ds="http://schemas.openxmlformats.org/officeDocument/2006/customXml" ds:itemID="{EF0B63A1-51CB-4934-B087-4281335A654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0x010100998860FE95A26A4687F4D8031DE201E3</vt:lpwstr>
  </property>
</Properties>
</file>